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_rels/notesSlide67.xml.rels" ContentType="application/vnd.openxmlformats-package.relationships+xml"/>
  <Override PartName="/ppt/notesSlides/_rels/notesSlide66.xml.rels" ContentType="application/vnd.openxmlformats-package.relationships+xml"/>
  <Override PartName="/ppt/notesSlides/_rels/notesSlide65.xml.rels" ContentType="application/vnd.openxmlformats-package.relationships+xml"/>
  <Override PartName="/ppt/notesSlides/_rels/notesSlide64.xml.rels" ContentType="application/vnd.openxmlformats-package.relationships+xml"/>
  <Override PartName="/ppt/notesSlides/notesSlide67.xml" ContentType="application/vnd.openxmlformats-officedocument.presentationml.notesSlide+xml"/>
  <Override PartName="/ppt/notesSlides/notesSlide66.xml" ContentType="application/vnd.openxmlformats-officedocument.presentationml.notesSlide+xml"/>
  <Override PartName="/ppt/notesSlides/notesSlide65.xml" ContentType="application/vnd.openxmlformats-officedocument.presentationml.notesSlide+xml"/>
  <Override PartName="/ppt/notesSlides/notesSlide64.xml" ContentType="application/vnd.openxmlformats-officedocument.presentationml.notesSlide+xml"/>
  <Override PartName="/ppt/slides/_rels/slide75.xml.rels" ContentType="application/vnd.openxmlformats-package.relationships+xml"/>
  <Override PartName="/ppt/slides/_rels/slide74.xml.rels" ContentType="application/vnd.openxmlformats-package.relationships+xml"/>
  <Override PartName="/ppt/slides/_rels/slide73.xml.rels" ContentType="application/vnd.openxmlformats-package.relationships+xml"/>
  <Override PartName="/ppt/slides/_rels/slide72.xml.rels" ContentType="application/vnd.openxmlformats-package.relationships+xml"/>
  <Override PartName="/ppt/slides/_rels/slide71.xml.rels" ContentType="application/vnd.openxmlformats-package.relationships+xml"/>
  <Override PartName="/ppt/slides/_rels/slide70.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60.xml.rels" ContentType="application/vnd.openxmlformats-package.relationships+xml"/>
  <Override PartName="/ppt/slides/_rels/slide59.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12.xml.rels" ContentType="application/vnd.openxmlformats-package.relationships+xml"/>
  <Override PartName="/ppt/slides/_rels/slide44.xml.rels" ContentType="application/vnd.openxmlformats-package.relationships+xml"/>
  <Override PartName="/ppt/slides/_rels/slide11.xml.rels" ContentType="application/vnd.openxmlformats-package.relationships+xml"/>
  <Override PartName="/ppt/slides/_rels/slide43.xml.rels" ContentType="application/vnd.openxmlformats-package.relationships+xml"/>
  <Override PartName="/ppt/slides/_rels/slide10.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7.xml.rels" ContentType="application/vnd.openxmlformats-package.relationships+xml"/>
  <Override PartName="/ppt/slides/_rels/slide39.xml.rels" ContentType="application/vnd.openxmlformats-package.relationships+xml"/>
  <Override PartName="/ppt/slides/_rels/slide66.xml.rels" ContentType="application/vnd.openxmlformats-package.relationships+xml"/>
  <Override PartName="/ppt/slides/_rels/slide34.xml.rels" ContentType="application/vnd.openxmlformats-package.relationships+xml"/>
  <Override PartName="/ppt/slides/_rels/slide65.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49.xml.rels" ContentType="application/vnd.openxmlformats-package.relationships+xml"/>
  <Override PartName="/ppt/slides/_rels/slide56.xml.rels" ContentType="application/vnd.openxmlformats-package.relationships+xml"/>
  <Override PartName="/ppt/slides/_rels/slide24.xml.rels" ContentType="application/vnd.openxmlformats-package.relationships+xml"/>
  <Override PartName="/ppt/slides/_rels/slide48.xml.rels" ContentType="application/vnd.openxmlformats-package.relationships+xml"/>
  <Override PartName="/ppt/slides/_rels/slide38.xml.rels" ContentType="application/vnd.openxmlformats-package.relationships+xml"/>
  <Override PartName="/ppt/slides/_rels/slide6.xml.rels" ContentType="application/vnd.openxmlformats-package.relationships+xml"/>
  <Override PartName="/ppt/slides/_rels/slide55.xml.rels" ContentType="application/vnd.openxmlformats-package.relationships+xml"/>
  <Override PartName="/ppt/slides/_rels/slide23.xml.rels" ContentType="application/vnd.openxmlformats-package.relationships+xml"/>
  <Override PartName="/ppt/slides/_rels/slide47.xml.rels" ContentType="application/vnd.openxmlformats-package.relationships+xml"/>
  <Override PartName="/ppt/slides/_rels/slide69.xml.rels" ContentType="application/vnd.openxmlformats-package.relationships+xml"/>
  <Override PartName="/ppt/slides/_rels/slide37.xml.rels" ContentType="application/vnd.openxmlformats-package.relationships+xml"/>
  <Override PartName="/ppt/slides/_rels/slide5.xml.rels" ContentType="application/vnd.openxmlformats-package.relationships+xml"/>
  <Override PartName="/ppt/slides/_rels/slide54.xml.rels" ContentType="application/vnd.openxmlformats-package.relationships+xml"/>
  <Override PartName="/ppt/slides/_rels/slide22.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45.xml.rels" ContentType="application/vnd.openxmlformats-package.relationships+xml"/>
  <Override PartName="/ppt/slides/_rels/slide13.xml.rels" ContentType="application/vnd.openxmlformats-package.relationships+xml"/>
  <Override PartName="/ppt/slides/_rels/slide9.xml.rels" ContentType="application/vnd.openxmlformats-package.relationships+xml"/>
  <Override PartName="/ppt/slides/_rels/slide58.xml.rels" ContentType="application/vnd.openxmlformats-package.relationships+xml"/>
  <Override PartName="/ppt/slides/_rels/slide26.xml.rels" ContentType="application/vnd.openxmlformats-package.relationships+xml"/>
  <Override PartName="/ppt/slides/_rels/slide68.xml.rels" ContentType="application/vnd.openxmlformats-package.relationships+xml"/>
  <Override PartName="/ppt/slides/_rels/slide4.xml.rels" ContentType="application/vnd.openxmlformats-package.relationships+xml"/>
  <Override PartName="/ppt/slides/_rels/slide36.xml.rels" ContentType="application/vnd.openxmlformats-package.relationships+xml"/>
  <Override PartName="/ppt/slides/_rels/slide8.xml.rels" ContentType="application/vnd.openxmlformats-package.relationships+xml"/>
  <Override PartName="/ppt/slides/_rels/slide57.xml.rels" ContentType="application/vnd.openxmlformats-package.relationships+xml"/>
  <Override PartName="/ppt/slides/_rels/slide25.xml.rels" ContentType="application/vnd.openxmlformats-package.relationships+xml"/>
  <Override PartName="/ppt/slides/_rels/slide67.xml.rels" ContentType="application/vnd.openxmlformats-package.relationships+xml"/>
  <Override PartName="/ppt/slides/_rels/slide35.xml.rels" ContentType="application/vnd.openxmlformats-package.relationships+xml"/>
  <Override PartName="/ppt/slides/_rels/slide46.xml.rels" ContentType="application/vnd.openxmlformats-package.relationships+xml"/>
  <Override PartName="/ppt/slides/_rels/slide53.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52.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2.xml.rels" ContentType="application/vnd.openxmlformats-package.relationships+xml"/>
  <Override PartName="/ppt/slides/_rels/slide27.xml.rels" ContentType="application/vnd.openxmlformats-package.relationships+xml"/>
  <Override PartName="/ppt/slides/_rels/slide18.xml.rels" ContentType="application/vnd.openxmlformats-package.relationships+xml"/>
  <Override PartName="/ppt/slides/_rels/slide1.xml.rels" ContentType="application/vnd.openxmlformats-package.relationships+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5.xml" ContentType="application/vnd.openxmlformats-officedocument.presentationml.slide+xml"/>
  <Override PartName="/ppt/slides/slide53.xml" ContentType="application/vnd.openxmlformats-officedocument.presentationml.slide+xml"/>
  <Override PartName="/ppt/slides/slide28.xml" ContentType="application/vnd.openxmlformats-officedocument.presentationml.slide+xml"/>
  <Override PartName="/ppt/slides/slide4.xml" ContentType="application/vnd.openxmlformats-officedocument.presentationml.slide+xml"/>
  <Override PartName="/ppt/slides/slide52.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51.xml" ContentType="application/vnd.openxmlformats-officedocument.presentationml.slide+xml"/>
  <Override PartName="/ppt/slides/slide26.xml" ContentType="application/vnd.openxmlformats-officedocument.presentationml.slide+xml"/>
  <Override PartName="/ppt/slides/slide2.xml" ContentType="application/vnd.openxmlformats-officedocument.presentationml.slide+xml"/>
  <Override PartName="/ppt/slides/slide5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44.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43.xml" ContentType="application/vnd.openxmlformats-officedocument.presentationml.slide+xml"/>
  <Override PartName="/ppt/slides/slide57.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42.xml" ContentType="application/vnd.openxmlformats-officedocument.presentationml.slide+xml"/>
  <Override PartName="/ppt/slides/slide56.xml" ContentType="application/vnd.openxmlformats-officedocument.presentationml.slide+xml"/>
  <Override PartName="/ppt/slides/slide8.xml" ContentType="application/vnd.openxmlformats-officedocument.presentationml.slide+xml"/>
  <Override PartName="/ppt/slides/slide17.xml" ContentType="application/vnd.openxmlformats-officedocument.presentationml.slide+xml"/>
  <Override PartName="/ppt/slides/slide41.xml" ContentType="application/vnd.openxmlformats-officedocument.presentationml.slide+xml"/>
  <Override PartName="/ppt/slides/slide55.xml" ContentType="application/vnd.openxmlformats-officedocument.presentationml.slide+xml"/>
  <Override PartName="/ppt/slides/slide7.xml" ContentType="application/vnd.openxmlformats-officedocument.presentationml.slide+xml"/>
  <Override PartName="/ppt/slides/slide16.xml" ContentType="application/vnd.openxmlformats-officedocument.presentationml.slide+xml"/>
  <Override PartName="/ppt/slides/slide40.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xml" ContentType="application/vnd.openxmlformats-officedocument.presentationml.slide+xml"/>
  <Override PartName="/ppt/slides/slide69.xml" ContentType="application/vnd.openxmlformats-officedocument.presentationml.slide+xml"/>
  <Override PartName="/ppt/slides/slide10.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62.png" ContentType="image/png"/>
  <Override PartName="/ppt/media/image60.png" ContentType="image/png"/>
  <Override PartName="/ppt/media/image39.png" ContentType="image/png"/>
  <Override PartName="/ppt/media/image38.png" ContentType="image/png"/>
  <Override PartName="/ppt/media/image37.png" ContentType="image/png"/>
  <Override PartName="/ppt/media/image36.png" ContentType="image/png"/>
  <Override PartName="/ppt/media/image35.png" ContentType="image/png"/>
  <Override PartName="/ppt/media/image34.png" ContentType="image/png"/>
  <Override PartName="/ppt/media/image33.png" ContentType="image/png"/>
  <Override PartName="/ppt/media/image32.png" ContentType="image/png"/>
  <Override PartName="/ppt/media/image31.png" ContentType="image/png"/>
  <Override PartName="/ppt/media/image30.png" ContentType="image/png"/>
  <Override PartName="/ppt/media/image23.png" ContentType="image/png"/>
  <Override PartName="/ppt/media/image22.png" ContentType="image/png"/>
  <Override PartName="/ppt/media/image21.png" ContentType="image/png"/>
  <Override PartName="/ppt/media/image44.png" ContentType="image/png"/>
  <Override PartName="/ppt/media/image19.png" ContentType="image/png"/>
  <Override PartName="/ppt/media/image20.png" ContentType="image/png"/>
  <Override PartName="/ppt/media/image43.png" ContentType="image/png"/>
  <Override PartName="/ppt/media/image18.png" ContentType="image/png"/>
  <Override PartName="/ppt/media/image14.png" ContentType="image/png"/>
  <Override PartName="/ppt/media/image13.png" ContentType="image/png"/>
  <Override PartName="/ppt/media/image12.png" ContentType="image/png"/>
  <Override PartName="/ppt/media/image11.png" ContentType="image/png"/>
  <Override PartName="/ppt/media/image10.png" ContentType="image/png"/>
  <Override PartName="/ppt/media/image59.png" ContentType="image/png"/>
  <Override PartName="/ppt/media/image9.png" ContentType="image/png"/>
  <Override PartName="/ppt/media/image58.png" ContentType="image/png"/>
  <Override PartName="/ppt/media/image8.png" ContentType="image/png"/>
  <Override PartName="/ppt/media/image57.png" ContentType="image/png"/>
  <Override PartName="/ppt/media/image7.png" ContentType="image/png"/>
  <Override PartName="/ppt/media/image29.png" ContentType="image/png"/>
  <Override PartName="/ppt/media/image56.png" ContentType="image/png"/>
  <Override PartName="/ppt/media/image6.png" ContentType="image/png"/>
  <Override PartName="/ppt/media/image3.png" ContentType="image/png"/>
  <Override PartName="/ppt/media/image53.png" ContentType="image/png"/>
  <Override PartName="/ppt/media/image28.png" ContentType="image/png"/>
  <Override PartName="/ppt/media/image49.png" ContentType="image/png"/>
  <Override PartName="/ppt/media/image55.png" ContentType="image/png"/>
  <Override PartName="/ppt/media/image5.png" ContentType="image/png"/>
  <Override PartName="/ppt/media/image27.png" ContentType="image/png"/>
  <Override PartName="/ppt/media/image48.png" ContentType="image/png"/>
  <Override PartName="/ppt/media/image54.png" ContentType="image/png"/>
  <Override PartName="/ppt/media/image4.png" ContentType="image/png"/>
  <Override PartName="/ppt/media/image42.png" ContentType="image/png"/>
  <Override PartName="/ppt/media/image17.png" ContentType="image/png"/>
  <Override PartName="/ppt/media/image1.png" ContentType="image/png"/>
  <Override PartName="/ppt/media/image51.png" ContentType="image/png"/>
  <Override PartName="/ppt/media/image26.png" ContentType="image/png"/>
  <Override PartName="/ppt/media/image63.png" ContentType="image/png"/>
  <Override PartName="/ppt/media/image52.wmf" ContentType="image/x-wmf"/>
  <Override PartName="/ppt/media/image47.png" ContentType="image/png"/>
  <Override PartName="/ppt/media/image41.png" ContentType="image/png"/>
  <Override PartName="/ppt/media/image16.png" ContentType="image/png"/>
  <Override PartName="/ppt/media/image25.png" ContentType="image/png"/>
  <Override PartName="/ppt/media/image46.png" ContentType="image/png"/>
  <Override PartName="/ppt/media/image2.png" ContentType="image/png"/>
  <Override PartName="/ppt/media/image40.png" ContentType="image/png"/>
  <Override PartName="/ppt/media/image15.png" ContentType="image/png"/>
  <Override PartName="/ppt/media/image24.png" ContentType="image/png"/>
  <Override PartName="/ppt/media/image61.png" ContentType="image/png"/>
  <Override PartName="/ppt/media/image50.wmf" ContentType="image/x-wmf"/>
  <Override PartName="/ppt/media/image45.png" ContentType="image/png"/>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24.xml.rels" ContentType="application/vnd.openxmlformats-package.relationships+xml"/>
  <Override PartName="/ppt/slideLayouts/_rels/slideLayout5.xml.rels" ContentType="application/vnd.openxmlformats-package.relationships+xml"/>
  <Override PartName="/ppt/slideLayouts/_rels/slideLayout23.xml.rels" ContentType="application/vnd.openxmlformats-package.relationships+xml"/>
  <Override PartName="/ppt/slideLayouts/_rels/slideLayout4.xml.rels" ContentType="application/vnd.openxmlformats-package.relationships+xml"/>
  <Override PartName="/ppt/slideLayouts/_rels/slideLayout22.xml.rels" ContentType="application/vnd.openxmlformats-package.relationships+xml"/>
  <Override PartName="/ppt/slideLayouts/_rels/slideLayout3.xml.rels" ContentType="application/vnd.openxmlformats-package.relationships+xml"/>
  <Override PartName="/ppt/slideLayouts/_rels/slideLayout21.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16.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26.xml.rels" ContentType="application/vnd.openxmlformats-package.relationships+xml"/>
  <Override PartName="/ppt/slideLayouts/_rels/slideLayout3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35.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8.xml" ContentType="application/vnd.openxmlformats-officedocument.presentationml.slideLayout+xml"/>
  <Override PartName="/ppt/slideLayouts/slideLayout26.xml" ContentType="application/vnd.openxmlformats-officedocument.presentationml.slideLayout+xml"/>
  <Override PartName="/ppt/slideLayouts/slideLayout7.xml" ContentType="application/vnd.openxmlformats-officedocument.presentationml.slideLayout+xml"/>
  <Override PartName="/ppt/slideLayouts/slideLayout25.xml" ContentType="application/vnd.openxmlformats-officedocument.presentationml.slideLayout+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Click to edit the notes format</a:t>
            </a:r>
            <a:endParaRPr/>
          </a:p>
        </p:txBody>
      </p:sp>
      <p:sp>
        <p:nvSpPr>
          <p:cNvPr id="109" name="PlaceHolder 2"/>
          <p:cNvSpPr>
            <a:spLocks noGrp="1"/>
          </p:cNvSpPr>
          <p:nvPr>
            <p:ph type="hdr"/>
          </p:nvPr>
        </p:nvSpPr>
        <p:spPr>
          <a:xfrm>
            <a:off x="0" y="0"/>
            <a:ext cx="3372840" cy="502560"/>
          </a:xfrm>
          <a:prstGeom prst="rect">
            <a:avLst/>
          </a:prstGeom>
        </p:spPr>
        <p:txBody>
          <a:bodyPr lIns="0" rIns="0" tIns="0" bIns="0"/>
          <a:p>
            <a:r>
              <a:rPr lang="en-US" sz="1400">
                <a:latin typeface="Times New Roman"/>
              </a:rPr>
              <a:t>&lt;header&gt;</a:t>
            </a:r>
            <a:endParaRPr/>
          </a:p>
        </p:txBody>
      </p:sp>
      <p:sp>
        <p:nvSpPr>
          <p:cNvPr id="110" name="PlaceHolder 3"/>
          <p:cNvSpPr>
            <a:spLocks noGrp="1"/>
          </p:cNvSpPr>
          <p:nvPr>
            <p:ph type="dt"/>
          </p:nvPr>
        </p:nvSpPr>
        <p:spPr>
          <a:xfrm>
            <a:off x="4399200" y="0"/>
            <a:ext cx="3372840" cy="502560"/>
          </a:xfrm>
          <a:prstGeom prst="rect">
            <a:avLst/>
          </a:prstGeom>
        </p:spPr>
        <p:txBody>
          <a:bodyPr lIns="0" rIns="0" tIns="0" bIns="0"/>
          <a:p>
            <a:pPr algn="r"/>
            <a:r>
              <a:rPr lang="en-US" sz="1400">
                <a:latin typeface="Times New Roman"/>
              </a:rPr>
              <a:t>&lt;date/time&gt;</a:t>
            </a:r>
            <a:endParaRPr/>
          </a:p>
        </p:txBody>
      </p:sp>
      <p:sp>
        <p:nvSpPr>
          <p:cNvPr id="111" name="PlaceHolder 4"/>
          <p:cNvSpPr>
            <a:spLocks noGrp="1"/>
          </p:cNvSpPr>
          <p:nvPr>
            <p:ph type="ftr"/>
          </p:nvPr>
        </p:nvSpPr>
        <p:spPr>
          <a:xfrm>
            <a:off x="0" y="9555480"/>
            <a:ext cx="3372840" cy="502560"/>
          </a:xfrm>
          <a:prstGeom prst="rect">
            <a:avLst/>
          </a:prstGeom>
        </p:spPr>
        <p:txBody>
          <a:bodyPr lIns="0" rIns="0" tIns="0" bIns="0" anchor="b"/>
          <a:p>
            <a:r>
              <a:rPr lang="en-US" sz="1400">
                <a:latin typeface="Times New Roman"/>
              </a:rPr>
              <a:t>&lt;footer&gt;</a:t>
            </a:r>
            <a:endParaRPr/>
          </a:p>
        </p:txBody>
      </p:sp>
      <p:sp>
        <p:nvSpPr>
          <p:cNvPr id="112" name="PlaceHolder 5"/>
          <p:cNvSpPr>
            <a:spLocks noGrp="1"/>
          </p:cNvSpPr>
          <p:nvPr>
            <p:ph type="sldNum"/>
          </p:nvPr>
        </p:nvSpPr>
        <p:spPr>
          <a:xfrm>
            <a:off x="4399200" y="9555480"/>
            <a:ext cx="3372840" cy="502560"/>
          </a:xfrm>
          <a:prstGeom prst="rect">
            <a:avLst/>
          </a:prstGeom>
        </p:spPr>
        <p:txBody>
          <a:bodyPr lIns="0" rIns="0" tIns="0" bIns="0" anchor="b"/>
          <a:p>
            <a:pPr algn="r"/>
            <a:fld id="{82ED1AF5-E3FE-4587-87F5-7B2CF41038FF}"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notesSlide6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6" name="PlaceHolder 1"/>
          <p:cNvSpPr>
            <a:spLocks noGrp="1"/>
          </p:cNvSpPr>
          <p:nvPr>
            <p:ph type="body"/>
          </p:nvPr>
        </p:nvSpPr>
        <p:spPr>
          <a:xfrm>
            <a:off x="685800" y="4343400"/>
            <a:ext cx="5485680" cy="4114080"/>
          </a:xfrm>
          <a:prstGeom prst="rect">
            <a:avLst/>
          </a:prstGeom>
        </p:spPr>
        <p:txBody>
          <a:bodyPr lIns="0" rIns="0" tIns="0" bIns="0"/>
          <a:p>
            <a:r>
              <a:rPr lang="en-US" sz="2000">
                <a:latin typeface="Arial"/>
              </a:rPr>
              <a:t>Add WLC is a subset of this technique</a:t>
            </a:r>
            <a:endParaRPr/>
          </a:p>
          <a:p>
            <a:r>
              <a:rPr lang="en-US" sz="2000">
                <a:latin typeface="Arial"/>
              </a:rPr>
              <a:t>And adding importance weights</a:t>
            </a:r>
            <a:endParaRPr/>
          </a:p>
        </p:txBody>
      </p:sp>
      <p:sp>
        <p:nvSpPr>
          <p:cNvPr id="387"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AF6CF8D8-9360-4790-995F-A7A3DC2D04D0}" type="slidenum">
              <a:rPr lang="en-US" sz="1200">
                <a:solidFill>
                  <a:srgbClr val="000000"/>
                </a:solidFill>
                <a:latin typeface="+mn-lt"/>
                <a:ea typeface="+mn-ea"/>
              </a:rPr>
              <a:t>&lt;number&gt;</a:t>
            </a:fld>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8" name="PlaceHolder 1"/>
          <p:cNvSpPr>
            <a:spLocks noGrp="1"/>
          </p:cNvSpPr>
          <p:nvPr>
            <p:ph type="body"/>
          </p:nvPr>
        </p:nvSpPr>
        <p:spPr>
          <a:xfrm>
            <a:off x="685800" y="4343400"/>
            <a:ext cx="5485680" cy="4114080"/>
          </a:xfrm>
          <a:prstGeom prst="rect">
            <a:avLst/>
          </a:prstGeom>
        </p:spPr>
        <p:txBody>
          <a:bodyPr lIns="0" rIns="0" tIns="0" bIns="0"/>
          <a:p>
            <a:r>
              <a:rPr lang="en-US" sz="2000">
                <a:latin typeface="Arial"/>
              </a:rPr>
              <a:t>Add WLC is a subset of this technique</a:t>
            </a:r>
            <a:endParaRPr/>
          </a:p>
          <a:p>
            <a:r>
              <a:rPr lang="en-US" sz="2000">
                <a:latin typeface="Arial"/>
              </a:rPr>
              <a:t>And adding importance weights</a:t>
            </a:r>
            <a:endParaRPr/>
          </a:p>
          <a:p>
            <a:pPr>
              <a:lnSpc>
                <a:spcPct val="100000"/>
              </a:lnSpc>
            </a:pPr>
            <a:r>
              <a:rPr b="1" lang="en-US" sz="1200">
                <a:latin typeface="Arial"/>
              </a:rPr>
              <a:t> </a:t>
            </a:r>
            <a:r>
              <a:rPr b="1" lang="en-US" sz="1200">
                <a:latin typeface="Arial"/>
              </a:rPr>
              <a:t>Can be implemented in the WIDT:  </a:t>
            </a:r>
            <a:r>
              <a:rPr lang="en-US" sz="1200">
                <a:latin typeface="Arial"/>
              </a:rPr>
              <a:t>Using </a:t>
            </a:r>
            <a:r>
              <a:rPr b="1" lang="en-US" sz="1200">
                <a:latin typeface="Arial"/>
              </a:rPr>
              <a:t> </a:t>
            </a:r>
            <a:r>
              <a:rPr lang="en-US" sz="1200">
                <a:latin typeface="Arial"/>
              </a:rPr>
              <a:t>pre-developed entropy weights for a range of Decision Strategies (Trade-off, ORness values) and numbers of constituent indicators, and incorporating a renormalization technique, the OWA can be implemented in the WIDT within the time-frame of the current project. </a:t>
            </a:r>
            <a:endParaRPr/>
          </a:p>
          <a:p>
            <a:pPr>
              <a:lnSpc>
                <a:spcPct val="100000"/>
              </a:lnSpc>
            </a:pPr>
            <a:endParaRPr/>
          </a:p>
        </p:txBody>
      </p:sp>
      <p:sp>
        <p:nvSpPr>
          <p:cNvPr id="389"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192C48B1-49B0-449D-BDC4-A4611D4F0CB7}" type="slidenum">
              <a:rPr lang="en-US" sz="1200">
                <a:solidFill>
                  <a:srgbClr val="000000"/>
                </a:solidFill>
                <a:latin typeface="+mn-lt"/>
                <a:ea typeface="+mn-ea"/>
              </a:rPr>
              <a:t>&lt;number&gt;</a:t>
            </a:fld>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0"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391"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DC113672-0D5F-4DFD-B027-96C7650AC34C}" type="slidenum">
              <a:rPr lang="en-US" sz="1200">
                <a:solidFill>
                  <a:srgbClr val="000000"/>
                </a:solidFill>
                <a:latin typeface="+mn-lt"/>
                <a:ea typeface="+mn-ea"/>
              </a:rPr>
              <a:t>&lt;number&gt;</a:t>
            </a:fld>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393"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CFF2DF1E-8E2F-4457-94E8-9F13E0902467}" type="slidenum">
              <a:rPr lang="en-US" sz="1200">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9"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30"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32" name="PlaceHolder 2"/>
          <p:cNvSpPr>
            <a:spLocks noGrp="1"/>
          </p:cNvSpPr>
          <p:nvPr>
            <p:ph type="body"/>
          </p:nvPr>
        </p:nvSpPr>
        <p:spPr>
          <a:xfrm>
            <a:off x="457200" y="1604520"/>
            <a:ext cx="8229240" cy="3976920"/>
          </a:xfrm>
          <a:prstGeom prst="rect">
            <a:avLst/>
          </a:prstGeom>
        </p:spPr>
        <p:txBody>
          <a:bodyPr lIns="0" rIns="0" tIns="0" bIns="0"/>
          <a:p>
            <a:endParaRPr/>
          </a:p>
        </p:txBody>
      </p:sp>
      <p:sp>
        <p:nvSpPr>
          <p:cNvPr id="33" name="PlaceHolder 3"/>
          <p:cNvSpPr>
            <a:spLocks noGrp="1"/>
          </p:cNvSpPr>
          <p:nvPr>
            <p:ph type="body"/>
          </p:nvPr>
        </p:nvSpPr>
        <p:spPr>
          <a:xfrm>
            <a:off x="457200" y="1604520"/>
            <a:ext cx="8229240" cy="3976920"/>
          </a:xfrm>
          <a:prstGeom prst="rect">
            <a:avLst/>
          </a:prstGeom>
        </p:spPr>
        <p:txBody>
          <a:bodyPr lIns="0" rIns="0" tIns="0" bIns="0"/>
          <a:p>
            <a:endParaRPr/>
          </a:p>
        </p:txBody>
      </p:sp>
      <p:pic>
        <p:nvPicPr>
          <p:cNvPr id="34" name="" descr=""/>
          <p:cNvPicPr/>
          <p:nvPr/>
        </p:nvPicPr>
        <p:blipFill>
          <a:blip r:embed="rId2"/>
          <a:stretch>
            <a:fillRect/>
          </a:stretch>
        </p:blipFill>
        <p:spPr>
          <a:xfrm>
            <a:off x="2079360" y="1604160"/>
            <a:ext cx="4984200" cy="3976920"/>
          </a:xfrm>
          <a:prstGeom prst="rect">
            <a:avLst/>
          </a:prstGeom>
          <a:ln>
            <a:noFill/>
          </a:ln>
        </p:spPr>
      </p:pic>
      <p:pic>
        <p:nvPicPr>
          <p:cNvPr id="35" name="" descr=""/>
          <p:cNvPicPr/>
          <p:nvPr/>
        </p:nvPicPr>
        <p:blipFill>
          <a:blip r:embed="rId3"/>
          <a:stretch>
            <a:fillRect/>
          </a:stretch>
        </p:blipFill>
        <p:spPr>
          <a:xfrm>
            <a:off x="2079360" y="1604160"/>
            <a:ext cx="4984200" cy="39769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39"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41" name="PlaceHolder 2"/>
          <p:cNvSpPr>
            <a:spLocks noGrp="1"/>
          </p:cNvSpPr>
          <p:nvPr>
            <p:ph type="body"/>
          </p:nvPr>
        </p:nvSpPr>
        <p:spPr>
          <a:xfrm>
            <a:off x="457200" y="1604520"/>
            <a:ext cx="8229240" cy="397692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43" name="PlaceHolder 2"/>
          <p:cNvSpPr>
            <a:spLocks noGrp="1"/>
          </p:cNvSpPr>
          <p:nvPr>
            <p:ph type="body"/>
          </p:nvPr>
        </p:nvSpPr>
        <p:spPr>
          <a:xfrm>
            <a:off x="457200" y="1604520"/>
            <a:ext cx="4015800" cy="3976920"/>
          </a:xfrm>
          <a:prstGeom prst="rect">
            <a:avLst/>
          </a:prstGeom>
        </p:spPr>
        <p:txBody>
          <a:bodyPr lIns="0" rIns="0" tIns="0" bIns="0"/>
          <a:p>
            <a:endParaRPr/>
          </a:p>
        </p:txBody>
      </p:sp>
      <p:sp>
        <p:nvSpPr>
          <p:cNvPr id="44" name="PlaceHolder 3"/>
          <p:cNvSpPr>
            <a:spLocks noGrp="1"/>
          </p:cNvSpPr>
          <p:nvPr>
            <p:ph type="body"/>
          </p:nvPr>
        </p:nvSpPr>
        <p:spPr>
          <a:xfrm>
            <a:off x="4674240" y="1604520"/>
            <a:ext cx="4015800" cy="397692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457200" y="273600"/>
            <a:ext cx="8229240" cy="530820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48"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49"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50" name="PlaceHolder 4"/>
          <p:cNvSpPr>
            <a:spLocks noGrp="1"/>
          </p:cNvSpPr>
          <p:nvPr>
            <p:ph type="body"/>
          </p:nvPr>
        </p:nvSpPr>
        <p:spPr>
          <a:xfrm>
            <a:off x="4674240" y="1604520"/>
            <a:ext cx="4015800" cy="397692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52" name="PlaceHolder 2"/>
          <p:cNvSpPr>
            <a:spLocks noGrp="1"/>
          </p:cNvSpPr>
          <p:nvPr>
            <p:ph type="body"/>
          </p:nvPr>
        </p:nvSpPr>
        <p:spPr>
          <a:xfrm>
            <a:off x="457200" y="1604520"/>
            <a:ext cx="4015800" cy="3976920"/>
          </a:xfrm>
          <a:prstGeom prst="rect">
            <a:avLst/>
          </a:prstGeom>
        </p:spPr>
        <p:txBody>
          <a:bodyPr lIns="0" rIns="0" tIns="0" bIns="0"/>
          <a:p>
            <a:endParaRPr/>
          </a:p>
        </p:txBody>
      </p:sp>
      <p:sp>
        <p:nvSpPr>
          <p:cNvPr id="53"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54"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56"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57"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58"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60"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61"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63"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64"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65"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66"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68" name="PlaceHolder 2"/>
          <p:cNvSpPr>
            <a:spLocks noGrp="1"/>
          </p:cNvSpPr>
          <p:nvPr>
            <p:ph type="body"/>
          </p:nvPr>
        </p:nvSpPr>
        <p:spPr>
          <a:xfrm>
            <a:off x="457200" y="1604520"/>
            <a:ext cx="8229240" cy="3976920"/>
          </a:xfrm>
          <a:prstGeom prst="rect">
            <a:avLst/>
          </a:prstGeom>
        </p:spPr>
        <p:txBody>
          <a:bodyPr lIns="0" rIns="0" tIns="0" bIns="0"/>
          <a:p>
            <a:endParaRPr/>
          </a:p>
        </p:txBody>
      </p:sp>
      <p:sp>
        <p:nvSpPr>
          <p:cNvPr id="69" name="PlaceHolder 3"/>
          <p:cNvSpPr>
            <a:spLocks noGrp="1"/>
          </p:cNvSpPr>
          <p:nvPr>
            <p:ph type="body"/>
          </p:nvPr>
        </p:nvSpPr>
        <p:spPr>
          <a:xfrm>
            <a:off x="457200" y="1604520"/>
            <a:ext cx="8229240" cy="3976920"/>
          </a:xfrm>
          <a:prstGeom prst="rect">
            <a:avLst/>
          </a:prstGeom>
        </p:spPr>
        <p:txBody>
          <a:bodyPr lIns="0" rIns="0" tIns="0" bIns="0"/>
          <a:p>
            <a:endParaRPr/>
          </a:p>
        </p:txBody>
      </p:sp>
      <p:pic>
        <p:nvPicPr>
          <p:cNvPr id="70" name="" descr=""/>
          <p:cNvPicPr/>
          <p:nvPr/>
        </p:nvPicPr>
        <p:blipFill>
          <a:blip r:embed="rId2"/>
          <a:stretch>
            <a:fillRect/>
          </a:stretch>
        </p:blipFill>
        <p:spPr>
          <a:xfrm>
            <a:off x="2079360" y="1604160"/>
            <a:ext cx="4984200" cy="3976920"/>
          </a:xfrm>
          <a:prstGeom prst="rect">
            <a:avLst/>
          </a:prstGeom>
          <a:ln>
            <a:noFill/>
          </a:ln>
        </p:spPr>
      </p:pic>
      <p:pic>
        <p:nvPicPr>
          <p:cNvPr id="71" name="" descr=""/>
          <p:cNvPicPr/>
          <p:nvPr/>
        </p:nvPicPr>
        <p:blipFill>
          <a:blip r:embed="rId3"/>
          <a:stretch>
            <a:fillRect/>
          </a:stretch>
        </p:blipFill>
        <p:spPr>
          <a:xfrm>
            <a:off x="2079360" y="1604160"/>
            <a:ext cx="4984200" cy="397692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75"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77" name="PlaceHolder 2"/>
          <p:cNvSpPr>
            <a:spLocks noGrp="1"/>
          </p:cNvSpPr>
          <p:nvPr>
            <p:ph type="body"/>
          </p:nvPr>
        </p:nvSpPr>
        <p:spPr>
          <a:xfrm>
            <a:off x="457200" y="1604520"/>
            <a:ext cx="8229240" cy="397692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79" name="PlaceHolder 2"/>
          <p:cNvSpPr>
            <a:spLocks noGrp="1"/>
          </p:cNvSpPr>
          <p:nvPr>
            <p:ph type="body"/>
          </p:nvPr>
        </p:nvSpPr>
        <p:spPr>
          <a:xfrm>
            <a:off x="457200" y="1604520"/>
            <a:ext cx="4015800" cy="3976920"/>
          </a:xfrm>
          <a:prstGeom prst="rect">
            <a:avLst/>
          </a:prstGeom>
        </p:spPr>
        <p:txBody>
          <a:bodyPr lIns="0" rIns="0" tIns="0" bIns="0"/>
          <a:p>
            <a:endParaRPr/>
          </a:p>
        </p:txBody>
      </p:sp>
      <p:sp>
        <p:nvSpPr>
          <p:cNvPr id="80" name="PlaceHolder 3"/>
          <p:cNvSpPr>
            <a:spLocks noGrp="1"/>
          </p:cNvSpPr>
          <p:nvPr>
            <p:ph type="body"/>
          </p:nvPr>
        </p:nvSpPr>
        <p:spPr>
          <a:xfrm>
            <a:off x="4674240" y="1604520"/>
            <a:ext cx="4015800" cy="397692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5" name="PlaceHolder 2"/>
          <p:cNvSpPr>
            <a:spLocks noGrp="1"/>
          </p:cNvSpPr>
          <p:nvPr>
            <p:ph type="body"/>
          </p:nvPr>
        </p:nvSpPr>
        <p:spPr>
          <a:xfrm>
            <a:off x="457200" y="1604520"/>
            <a:ext cx="8229240" cy="397692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457200" y="273600"/>
            <a:ext cx="8229240" cy="530820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84"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85"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86" name="PlaceHolder 4"/>
          <p:cNvSpPr>
            <a:spLocks noGrp="1"/>
          </p:cNvSpPr>
          <p:nvPr>
            <p:ph type="body"/>
          </p:nvPr>
        </p:nvSpPr>
        <p:spPr>
          <a:xfrm>
            <a:off x="4674240" y="1604520"/>
            <a:ext cx="4015800" cy="397692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88" name="PlaceHolder 2"/>
          <p:cNvSpPr>
            <a:spLocks noGrp="1"/>
          </p:cNvSpPr>
          <p:nvPr>
            <p:ph type="body"/>
          </p:nvPr>
        </p:nvSpPr>
        <p:spPr>
          <a:xfrm>
            <a:off x="457200" y="1604520"/>
            <a:ext cx="4015800" cy="3976920"/>
          </a:xfrm>
          <a:prstGeom prst="rect">
            <a:avLst/>
          </a:prstGeom>
        </p:spPr>
        <p:txBody>
          <a:bodyPr lIns="0" rIns="0" tIns="0" bIns="0"/>
          <a:p>
            <a:endParaRPr/>
          </a:p>
        </p:txBody>
      </p:sp>
      <p:sp>
        <p:nvSpPr>
          <p:cNvPr id="89"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90"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92"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94"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96"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97"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99"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00"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01"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102"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04" name="PlaceHolder 2"/>
          <p:cNvSpPr>
            <a:spLocks noGrp="1"/>
          </p:cNvSpPr>
          <p:nvPr>
            <p:ph type="body"/>
          </p:nvPr>
        </p:nvSpPr>
        <p:spPr>
          <a:xfrm>
            <a:off x="457200" y="1604520"/>
            <a:ext cx="8229240" cy="3976920"/>
          </a:xfrm>
          <a:prstGeom prst="rect">
            <a:avLst/>
          </a:prstGeom>
        </p:spPr>
        <p:txBody>
          <a:bodyPr lIns="0" rIns="0" tIns="0" bIns="0"/>
          <a:p>
            <a:endParaRPr/>
          </a:p>
        </p:txBody>
      </p:sp>
      <p:sp>
        <p:nvSpPr>
          <p:cNvPr id="105" name="PlaceHolder 3"/>
          <p:cNvSpPr>
            <a:spLocks noGrp="1"/>
          </p:cNvSpPr>
          <p:nvPr>
            <p:ph type="body"/>
          </p:nvPr>
        </p:nvSpPr>
        <p:spPr>
          <a:xfrm>
            <a:off x="457200" y="1604520"/>
            <a:ext cx="8229240" cy="3976920"/>
          </a:xfrm>
          <a:prstGeom prst="rect">
            <a:avLst/>
          </a:prstGeom>
        </p:spPr>
        <p:txBody>
          <a:bodyPr lIns="0" rIns="0" tIns="0" bIns="0"/>
          <a:p>
            <a:endParaRPr/>
          </a:p>
        </p:txBody>
      </p:sp>
      <p:pic>
        <p:nvPicPr>
          <p:cNvPr id="106" name="" descr=""/>
          <p:cNvPicPr/>
          <p:nvPr/>
        </p:nvPicPr>
        <p:blipFill>
          <a:blip r:embed="rId2"/>
          <a:stretch>
            <a:fillRect/>
          </a:stretch>
        </p:blipFill>
        <p:spPr>
          <a:xfrm>
            <a:off x="2079360" y="1604160"/>
            <a:ext cx="4984200" cy="3976920"/>
          </a:xfrm>
          <a:prstGeom prst="rect">
            <a:avLst/>
          </a:prstGeom>
          <a:ln>
            <a:noFill/>
          </a:ln>
        </p:spPr>
      </p:pic>
      <p:pic>
        <p:nvPicPr>
          <p:cNvPr id="107" name="" descr=""/>
          <p:cNvPicPr/>
          <p:nvPr/>
        </p:nvPicPr>
        <p:blipFill>
          <a:blip r:embed="rId3"/>
          <a:stretch>
            <a:fillRect/>
          </a:stretch>
        </p:blipFill>
        <p:spPr>
          <a:xfrm>
            <a:off x="2079360" y="1604160"/>
            <a:ext cx="4984200" cy="397692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7" name="PlaceHolder 2"/>
          <p:cNvSpPr>
            <a:spLocks noGrp="1"/>
          </p:cNvSpPr>
          <p:nvPr>
            <p:ph type="body"/>
          </p:nvPr>
        </p:nvSpPr>
        <p:spPr>
          <a:xfrm>
            <a:off x="457200" y="1604520"/>
            <a:ext cx="4015800" cy="3976920"/>
          </a:xfrm>
          <a:prstGeom prst="rect">
            <a:avLst/>
          </a:prstGeom>
        </p:spPr>
        <p:txBody>
          <a:bodyPr lIns="0" rIns="0" tIns="0" bIns="0"/>
          <a:p>
            <a:endParaRPr/>
          </a:p>
        </p:txBody>
      </p:sp>
      <p:sp>
        <p:nvSpPr>
          <p:cNvPr id="8" name="PlaceHolder 3"/>
          <p:cNvSpPr>
            <a:spLocks noGrp="1"/>
          </p:cNvSpPr>
          <p:nvPr>
            <p:ph type="body"/>
          </p:nvPr>
        </p:nvSpPr>
        <p:spPr>
          <a:xfrm>
            <a:off x="4674240" y="1604520"/>
            <a:ext cx="4015800" cy="397692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820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3"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14" name="PlaceHolder 4"/>
          <p:cNvSpPr>
            <a:spLocks noGrp="1"/>
          </p:cNvSpPr>
          <p:nvPr>
            <p:ph type="body"/>
          </p:nvPr>
        </p:nvSpPr>
        <p:spPr>
          <a:xfrm>
            <a:off x="4674240" y="1604520"/>
            <a:ext cx="4015800" cy="397692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6" name="PlaceHolder 2"/>
          <p:cNvSpPr>
            <a:spLocks noGrp="1"/>
          </p:cNvSpPr>
          <p:nvPr>
            <p:ph type="body"/>
          </p:nvPr>
        </p:nvSpPr>
        <p:spPr>
          <a:xfrm>
            <a:off x="457200" y="1604520"/>
            <a:ext cx="4015800" cy="3976920"/>
          </a:xfrm>
          <a:prstGeom prst="rect">
            <a:avLst/>
          </a:prstGeom>
        </p:spPr>
        <p:txBody>
          <a:bodyPr lIns="0" rIns="0" tIns="0" bIns="0"/>
          <a:p>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4680"/>
            <a:ext cx="8228880" cy="1142640"/>
          </a:xfrm>
          <a:prstGeom prst="rect">
            <a:avLst/>
          </a:prstGeom>
        </p:spPr>
        <p:txBody>
          <a:bodyPr lIns="0" rIns="0" tIns="0" bIns="0" anchor="ctr"/>
          <a:p>
            <a:r>
              <a:rPr lang="en-US">
                <a:latin typeface="Arial"/>
              </a:rPr>
              <a:t>Click to edit the title text format</a:t>
            </a:r>
            <a:endParaRPr/>
          </a:p>
        </p:txBody>
      </p:sp>
      <p:sp>
        <p:nvSpPr>
          <p:cNvPr id="1" name="PlaceHolder 2"/>
          <p:cNvSpPr>
            <a:spLocks noGrp="1"/>
          </p:cNvSpPr>
          <p:nvPr>
            <p:ph type="body"/>
          </p:nvPr>
        </p:nvSpPr>
        <p:spPr>
          <a:xfrm>
            <a:off x="457200" y="1604520"/>
            <a:ext cx="8229240" cy="397692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73600"/>
            <a:ext cx="8229240" cy="1144800"/>
          </a:xfrm>
          <a:prstGeom prst="rect">
            <a:avLst/>
          </a:prstGeom>
        </p:spPr>
        <p:txBody>
          <a:bodyPr lIns="0" rIns="0" tIns="0" bIns="0" anchor="ctr"/>
          <a:p>
            <a:pPr algn="ctr"/>
            <a:r>
              <a:rPr lang="en-US" sz="4400">
                <a:latin typeface="Arial"/>
              </a:rPr>
              <a:t>Click to edit the title text format</a:t>
            </a:r>
            <a:endParaRPr/>
          </a:p>
        </p:txBody>
      </p:sp>
      <p:sp>
        <p:nvSpPr>
          <p:cNvPr id="37" name="PlaceHolder 2"/>
          <p:cNvSpPr>
            <a:spLocks noGrp="1"/>
          </p:cNvSpPr>
          <p:nvPr>
            <p:ph type="body"/>
          </p:nvPr>
        </p:nvSpPr>
        <p:spPr>
          <a:xfrm>
            <a:off x="457200" y="1604520"/>
            <a:ext cx="8229240" cy="397692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4800"/>
          </a:xfrm>
          <a:prstGeom prst="rect">
            <a:avLst/>
          </a:prstGeom>
        </p:spPr>
        <p:txBody>
          <a:bodyPr lIns="0" rIns="0" tIns="0" bIns="0" anchor="ctr"/>
          <a:p>
            <a:pPr algn="ctr"/>
            <a:r>
              <a:rPr lang="en-US" sz="4400">
                <a:latin typeface="Arial"/>
              </a:rPr>
              <a:t>Click to edit the title text format</a:t>
            </a:r>
            <a:endParaRPr/>
          </a:p>
        </p:txBody>
      </p:sp>
      <p:sp>
        <p:nvSpPr>
          <p:cNvPr id="73" name="PlaceHolder 2"/>
          <p:cNvSpPr>
            <a:spLocks noGrp="1"/>
          </p:cNvSpPr>
          <p:nvPr>
            <p:ph type="body"/>
          </p:nvPr>
        </p:nvSpPr>
        <p:spPr>
          <a:xfrm>
            <a:off x="457200" y="1604520"/>
            <a:ext cx="8229240" cy="397692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50.wmf"/><Relationship Id="rId2" Type="http://schemas.openxmlformats.org/officeDocument/2006/relationships/slideLayout" Target="../slideLayouts/slideLayout3.xml"/><Relationship Id="rId3"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wmf"/><Relationship Id="rId3" Type="http://schemas.openxmlformats.org/officeDocument/2006/relationships/slideLayout" Target="../slideLayouts/slideLayout3.xml"/><Relationship Id="rId4"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 name="CustomShape 1"/>
          <p:cNvSpPr/>
          <p:nvPr/>
        </p:nvSpPr>
        <p:spPr>
          <a:xfrm>
            <a:off x="152280" y="1219320"/>
            <a:ext cx="8838360" cy="243756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Aggregation of Indicators for Vulnerability &amp; Risk Assessment</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1"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Steps!</a:t>
            </a:r>
            <a:endParaRPr/>
          </a:p>
        </p:txBody>
      </p:sp>
      <p:sp>
        <p:nvSpPr>
          <p:cNvPr id="142" name="CustomShape 2"/>
          <p:cNvSpPr/>
          <p:nvPr/>
        </p:nvSpPr>
        <p:spPr>
          <a:xfrm>
            <a:off x="457200" y="1371600"/>
            <a:ext cx="8228880" cy="5257080"/>
          </a:xfrm>
          <a:prstGeom prst="rect">
            <a:avLst/>
          </a:prstGeom>
          <a:noFill/>
          <a:ln>
            <a:noFill/>
          </a:ln>
        </p:spPr>
        <p:txBody>
          <a:bodyPr lIns="90000" rIns="90000" tIns="45000" bIns="45000"/>
          <a:p>
            <a:pPr>
              <a:lnSpc>
                <a:spcPct val="100000"/>
              </a:lnSpc>
            </a:pPr>
            <a:r>
              <a:rPr lang="en-US" sz="3200">
                <a:solidFill>
                  <a:srgbClr val="000000"/>
                </a:solidFill>
                <a:latin typeface="Calibri"/>
              </a:rPr>
              <a:t>(1) Data Selection</a:t>
            </a:r>
            <a:endParaRPr/>
          </a:p>
          <a:p>
            <a:pPr>
              <a:lnSpc>
                <a:spcPct val="100000"/>
              </a:lnSpc>
            </a:pPr>
            <a:r>
              <a:rPr lang="en-US" sz="3200">
                <a:solidFill>
                  <a:srgbClr val="000000"/>
                </a:solidFill>
                <a:latin typeface="Calibri"/>
              </a:rPr>
              <a:t>(2) Data Creation / Identification / Integration</a:t>
            </a:r>
            <a:endParaRPr/>
          </a:p>
          <a:p>
            <a:pPr>
              <a:lnSpc>
                <a:spcPct val="100000"/>
              </a:lnSpc>
            </a:pPr>
            <a:r>
              <a:rPr lang="en-US" sz="3200">
                <a:solidFill>
                  <a:srgbClr val="000000"/>
                </a:solidFill>
                <a:latin typeface="Calibri"/>
              </a:rPr>
              <a:t>(3) Multivariate Analysis</a:t>
            </a:r>
            <a:endParaRPr/>
          </a:p>
          <a:p>
            <a:pPr>
              <a:lnSpc>
                <a:spcPct val="100000"/>
              </a:lnSpc>
            </a:pPr>
            <a:r>
              <a:rPr lang="en-US" sz="3200">
                <a:solidFill>
                  <a:srgbClr val="ff0000"/>
                </a:solidFill>
                <a:latin typeface="Calibri"/>
              </a:rPr>
              <a:t>(4) Standardization</a:t>
            </a:r>
            <a:endParaRPr/>
          </a:p>
          <a:p>
            <a:pPr>
              <a:lnSpc>
                <a:spcPct val="100000"/>
              </a:lnSpc>
            </a:pPr>
            <a:r>
              <a:rPr lang="en-US" sz="3200">
                <a:solidFill>
                  <a:srgbClr val="000000"/>
                </a:solidFill>
                <a:latin typeface="Calibri"/>
              </a:rPr>
              <a:t>(5) Weighting</a:t>
            </a:r>
            <a:endParaRPr/>
          </a:p>
          <a:p>
            <a:pPr>
              <a:lnSpc>
                <a:spcPct val="100000"/>
              </a:lnSpc>
            </a:pPr>
            <a:r>
              <a:rPr lang="en-US" sz="3200">
                <a:solidFill>
                  <a:srgbClr val="000000"/>
                </a:solidFill>
                <a:latin typeface="Calibri"/>
              </a:rPr>
              <a:t>(6) Aggregation</a:t>
            </a:r>
            <a:endParaRPr/>
          </a:p>
          <a:p>
            <a:pPr>
              <a:lnSpc>
                <a:spcPct val="100000"/>
              </a:lnSpc>
            </a:pPr>
            <a:r>
              <a:rPr lang="en-US" sz="3200">
                <a:solidFill>
                  <a:srgbClr val="000000"/>
                </a:solidFill>
                <a:latin typeface="Calibri"/>
              </a:rPr>
              <a:t>(7) Sensitivity / Uncertainty</a:t>
            </a:r>
            <a:endParaRPr/>
          </a:p>
          <a:p>
            <a:pPr>
              <a:lnSpc>
                <a:spcPct val="100000"/>
              </a:lnSpc>
            </a:pPr>
            <a:r>
              <a:rPr lang="en-US" sz="3200">
                <a:solidFill>
                  <a:srgbClr val="000000"/>
                </a:solidFill>
                <a:latin typeface="Calibri"/>
              </a:rPr>
              <a:t>(8) Analysis / Visualization</a:t>
            </a:r>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3"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Standardization</a:t>
            </a:r>
            <a:endParaRPr/>
          </a:p>
        </p:txBody>
      </p:sp>
      <p:sp>
        <p:nvSpPr>
          <p:cNvPr id="144" name="CustomShape 2"/>
          <p:cNvSpPr/>
          <p:nvPr/>
        </p:nvSpPr>
        <p:spPr>
          <a:xfrm>
            <a:off x="457200" y="1600200"/>
            <a:ext cx="8228880" cy="4525200"/>
          </a:xfrm>
          <a:prstGeom prst="rect">
            <a:avLst/>
          </a:prstGeom>
          <a:noFill/>
          <a:ln>
            <a:noFill/>
          </a:ln>
        </p:spPr>
        <p:txBody>
          <a:bodyPr lIns="90000" rIns="90000" tIns="45000" bIns="45000"/>
          <a:p>
            <a:pPr>
              <a:lnSpc>
                <a:spcPct val="100000"/>
              </a:lnSpc>
              <a:buFont typeface="Arial"/>
              <a:buChar char="•"/>
            </a:pPr>
            <a:r>
              <a:rPr lang="en-US" sz="3200">
                <a:solidFill>
                  <a:srgbClr val="000000"/>
                </a:solidFill>
                <a:latin typeface="Calibri"/>
              </a:rPr>
              <a:t>Attributes in different units need to be standardized so they are comparable.</a:t>
            </a:r>
            <a:endParaRPr/>
          </a:p>
          <a:p>
            <a:pPr>
              <a:lnSpc>
                <a:spcPct val="100000"/>
              </a:lnSpc>
              <a:buFont typeface="Arial"/>
              <a:buChar char="•"/>
            </a:pPr>
            <a:r>
              <a:rPr lang="en-US" sz="3200">
                <a:solidFill>
                  <a:srgbClr val="000000"/>
                </a:solidFill>
                <a:latin typeface="Calibri"/>
              </a:rPr>
              <a:t>E.g., adding the number of people living in an area to the annual temperature make no sense, conceptually or mathematically.</a:t>
            </a: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5"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Techniques for Standardization</a:t>
            </a:r>
            <a:endParaRPr/>
          </a:p>
        </p:txBody>
      </p:sp>
      <p:graphicFrame>
        <p:nvGraphicFramePr>
          <p:cNvPr id="146" name="Table 2"/>
          <p:cNvGraphicFramePr/>
          <p:nvPr/>
        </p:nvGraphicFramePr>
        <p:xfrm>
          <a:off x="636840" y="1623600"/>
          <a:ext cx="8076600" cy="4799880"/>
        </p:xfrm>
        <a:graphic>
          <a:graphicData uri="http://schemas.openxmlformats.org/drawingml/2006/table">
            <a:tbl>
              <a:tblPr/>
              <a:tblGrid>
                <a:gridCol w="3068640"/>
                <a:gridCol w="2966400"/>
                <a:gridCol w="2041920"/>
              </a:tblGrid>
              <a:tr h="271800">
                <a:tc>
                  <a:txBody>
                    <a:bodyPr/>
                    <a:p>
                      <a:pPr algn="ctr">
                        <a:lnSpc>
                          <a:spcPct val="115000"/>
                        </a:lnSpc>
                      </a:pPr>
                      <a:r>
                        <a:rPr b="1" lang="en-US" sz="1000">
                          <a:solidFill>
                            <a:srgbClr val="000000"/>
                          </a:solidFill>
                          <a:latin typeface="Calibri"/>
                          <a:ea typeface="Calibri"/>
                        </a:rPr>
                        <a:t>Data Standardization Approach</a:t>
                      </a:r>
                      <a:endParaRPr/>
                    </a:p>
                  </a:txBody>
                  <a:tcPr/>
                </a:tc>
                <a:tc>
                  <a:txBody>
                    <a:bodyPr/>
                    <a:p>
                      <a:pPr algn="ctr">
                        <a:lnSpc>
                          <a:spcPct val="115000"/>
                        </a:lnSpc>
                      </a:pPr>
                      <a:r>
                        <a:rPr b="1" lang="en-US" sz="1000">
                          <a:solidFill>
                            <a:srgbClr val="000000"/>
                          </a:solidFill>
                          <a:latin typeface="Calibri"/>
                          <a:ea typeface="Calibri"/>
                        </a:rPr>
                        <a:t>Short Summary</a:t>
                      </a:r>
                      <a:endParaRPr/>
                    </a:p>
                  </a:txBody>
                  <a:tcPr/>
                </a:tc>
                <a:tc>
                  <a:txBody>
                    <a:bodyPr/>
                    <a:p>
                      <a:pPr algn="ctr">
                        <a:lnSpc>
                          <a:spcPct val="115000"/>
                        </a:lnSpc>
                      </a:pPr>
                      <a:r>
                        <a:rPr b="1" lang="en-US" sz="1000">
                          <a:solidFill>
                            <a:srgbClr val="000000"/>
                          </a:solidFill>
                          <a:latin typeface="Calibri"/>
                          <a:ea typeface="Calibri"/>
                        </a:rPr>
                        <a:t>Sources</a:t>
                      </a:r>
                      <a:endParaRPr/>
                    </a:p>
                  </a:txBody>
                  <a:tcPr/>
                </a:tc>
              </a:tr>
              <a:tr h="851040">
                <a:tc>
                  <a:txBody>
                    <a:bodyPr/>
                    <a:p>
                      <a:pPr>
                        <a:lnSpc>
                          <a:spcPct val="115000"/>
                        </a:lnSpc>
                      </a:pPr>
                      <a:r>
                        <a:rPr lang="en-US" sz="1000">
                          <a:solidFill>
                            <a:srgbClr val="000000"/>
                          </a:solidFill>
                          <a:latin typeface="Calibri"/>
                          <a:ea typeface="Calibri"/>
                        </a:rPr>
                        <a:t>Quantile</a:t>
                      </a:r>
                      <a:endParaRPr/>
                    </a:p>
                  </a:txBody>
                  <a:tcPr/>
                </a:tc>
                <a:tc>
                  <a:txBody>
                    <a:bodyPr/>
                    <a:p>
                      <a:pPr>
                        <a:lnSpc>
                          <a:spcPct val="115000"/>
                        </a:lnSpc>
                      </a:pPr>
                      <a:r>
                        <a:rPr lang="en-US" sz="1000">
                          <a:solidFill>
                            <a:srgbClr val="000000"/>
                          </a:solidFill>
                          <a:latin typeface="Calibri"/>
                          <a:ea typeface="Calibri"/>
                        </a:rPr>
                        <a:t>Data are grouped into quantiles, then scaled from 0-1 based on which quantile they fall into.</a:t>
                      </a:r>
                      <a:endParaRPr/>
                    </a:p>
                  </a:txBody>
                  <a:tcPr/>
                </a:tc>
                <a:tc>
                  <a:txBody>
                    <a:bodyPr/>
                    <a:p>
                      <a:pPr>
                        <a:lnSpc>
                          <a:spcPct val="115000"/>
                        </a:lnSpc>
                      </a:pPr>
                      <a:r>
                        <a:rPr lang="en-US" sz="1000">
                          <a:solidFill>
                            <a:srgbClr val="000000"/>
                          </a:solidFill>
                          <a:latin typeface="Calibri"/>
                          <a:ea typeface="Calibri"/>
                        </a:rPr>
                        <a:t>(</a:t>
                      </a:r>
                      <a:r>
                        <a:rPr lang="en-US" sz="1000">
                          <a:solidFill>
                            <a:srgbClr val="0000ff"/>
                          </a:solidFill>
                          <a:latin typeface="Calibri"/>
                          <a:ea typeface="Calibri"/>
                        </a:rPr>
                        <a:t>Hurd, Leary et al. 1999</a:t>
                      </a:r>
                      <a:r>
                        <a:rPr lang="en-US" sz="1000">
                          <a:solidFill>
                            <a:srgbClr val="000000"/>
                          </a:solidFill>
                          <a:latin typeface="Calibri"/>
                          <a:ea typeface="Calibri"/>
                        </a:rPr>
                        <a:t>; </a:t>
                      </a:r>
                      <a:r>
                        <a:rPr lang="en-US" sz="1000">
                          <a:solidFill>
                            <a:srgbClr val="0000ff"/>
                          </a:solidFill>
                          <a:latin typeface="Calibri"/>
                          <a:ea typeface="Calibri"/>
                        </a:rPr>
                        <a:t>Alessa, Kliskey et al. 2008</a:t>
                      </a:r>
                      <a:r>
                        <a:rPr lang="en-US" sz="1000">
                          <a:solidFill>
                            <a:srgbClr val="000000"/>
                          </a:solidFill>
                          <a:latin typeface="Calibri"/>
                          <a:ea typeface="Calibri"/>
                        </a:rPr>
                        <a:t>; </a:t>
                      </a:r>
                      <a:r>
                        <a:rPr lang="en-US" sz="1000">
                          <a:solidFill>
                            <a:srgbClr val="0000ff"/>
                          </a:solidFill>
                          <a:latin typeface="Calibri"/>
                          <a:ea typeface="Calibri"/>
                        </a:rPr>
                        <a:t>Perch-Nielsen 2010</a:t>
                      </a:r>
                      <a:r>
                        <a:rPr lang="en-US" sz="1000">
                          <a:solidFill>
                            <a:srgbClr val="000000"/>
                          </a:solidFill>
                          <a:latin typeface="Calibri"/>
                          <a:ea typeface="Calibri"/>
                        </a:rPr>
                        <a:t>)</a:t>
                      </a:r>
                      <a:endParaRPr/>
                    </a:p>
                  </a:txBody>
                  <a:tcPr/>
                </a:tc>
              </a:tr>
              <a:tr h="464760">
                <a:tc>
                  <a:txBody>
                    <a:bodyPr/>
                    <a:p>
                      <a:pPr>
                        <a:lnSpc>
                          <a:spcPct val="115000"/>
                        </a:lnSpc>
                      </a:pPr>
                      <a:r>
                        <a:rPr lang="en-US" sz="1000">
                          <a:solidFill>
                            <a:srgbClr val="000000"/>
                          </a:solidFill>
                          <a:latin typeface="Calibri"/>
                          <a:ea typeface="Calibri"/>
                        </a:rPr>
                        <a:t>Human Development Index</a:t>
                      </a:r>
                      <a:endParaRPr/>
                    </a:p>
                  </a:txBody>
                  <a:tcPr/>
                </a:tc>
                <a:tc>
                  <a:tcPr/>
                </a:tc>
                <a:tc>
                  <a:txBody>
                    <a:bodyPr/>
                    <a:p>
                      <a:pPr>
                        <a:lnSpc>
                          <a:spcPct val="115000"/>
                        </a:lnSpc>
                      </a:pPr>
                      <a:r>
                        <a:rPr lang="en-US" sz="1000">
                          <a:solidFill>
                            <a:srgbClr val="000000"/>
                          </a:solidFill>
                          <a:latin typeface="Calibri"/>
                          <a:ea typeface="Calibri"/>
                        </a:rPr>
                        <a:t>(</a:t>
                      </a:r>
                      <a:r>
                        <a:rPr lang="en-US" sz="1000">
                          <a:solidFill>
                            <a:srgbClr val="0000ff"/>
                          </a:solidFill>
                          <a:latin typeface="Calibri"/>
                          <a:ea typeface="Calibri"/>
                        </a:rPr>
                        <a:t>Sharma and Patwardhan 2008</a:t>
                      </a:r>
                      <a:r>
                        <a:rPr lang="en-US" sz="1000">
                          <a:solidFill>
                            <a:srgbClr val="000000"/>
                          </a:solidFill>
                          <a:latin typeface="Calibri"/>
                          <a:ea typeface="Calibri"/>
                        </a:rPr>
                        <a:t>)</a:t>
                      </a:r>
                      <a:endParaRPr/>
                    </a:p>
                  </a:txBody>
                  <a:tcPr/>
                </a:tc>
              </a:tr>
              <a:tr h="658080">
                <a:tc>
                  <a:txBody>
                    <a:bodyPr/>
                    <a:p>
                      <a:r>
                        <a:rPr lang="en-US" sz="1000">
                          <a:solidFill>
                            <a:srgbClr val="000000"/>
                          </a:solidFill>
                          <a:latin typeface="Calibri"/>
                          <a:ea typeface="Calibri"/>
                        </a:rPr>
                        <a:t>Division by Max</a:t>
                      </a:r>
                      <a:endParaRPr/>
                    </a:p>
                    <a:p>
                      <a:pPr>
                        <a:lnSpc>
                          <a:spcPct val="115000"/>
                        </a:lnSpc>
                      </a:pPr>
                      <a:r>
                        <a:rPr lang="en-US" sz="1000">
                          <a:solidFill>
                            <a:srgbClr val="000000"/>
                          </a:solidFill>
                          <a:latin typeface="Calibri"/>
                          <a:ea typeface="Calibri"/>
                        </a:rPr>
                        <a:t>(Theoretical Max can be substituted)</a:t>
                      </a:r>
                      <a:endParaRPr/>
                    </a:p>
                  </a:txBody>
                  <a:tcPr/>
                </a:tc>
                <a:tc>
                  <a:tcPr/>
                </a:tc>
                <a:tc>
                  <a:txBody>
                    <a:bodyPr/>
                    <a:p>
                      <a:pPr>
                        <a:lnSpc>
                          <a:spcPct val="115000"/>
                        </a:lnSpc>
                      </a:pPr>
                      <a:r>
                        <a:rPr lang="en-US" sz="1000">
                          <a:solidFill>
                            <a:srgbClr val="000000"/>
                          </a:solidFill>
                          <a:latin typeface="Calibri"/>
                          <a:ea typeface="Calibri"/>
                        </a:rPr>
                        <a:t>(</a:t>
                      </a:r>
                      <a:r>
                        <a:rPr lang="en-US" sz="1000">
                          <a:solidFill>
                            <a:srgbClr val="0000ff"/>
                          </a:solidFill>
                          <a:latin typeface="Calibri"/>
                          <a:ea typeface="Calibri"/>
                        </a:rPr>
                        <a:t>Cutter, Mitchell et al. 2000</a:t>
                      </a:r>
                      <a:r>
                        <a:rPr lang="en-US" sz="1000">
                          <a:solidFill>
                            <a:srgbClr val="000000"/>
                          </a:solidFill>
                          <a:latin typeface="Calibri"/>
                          <a:ea typeface="Calibri"/>
                        </a:rPr>
                        <a:t>; </a:t>
                      </a:r>
                      <a:r>
                        <a:rPr lang="en-US" sz="1000">
                          <a:solidFill>
                            <a:srgbClr val="0000ff"/>
                          </a:solidFill>
                          <a:latin typeface="Calibri"/>
                          <a:ea typeface="Calibri"/>
                        </a:rPr>
                        <a:t>Wu, Yarnal et al. 2002</a:t>
                      </a:r>
                      <a:r>
                        <a:rPr lang="en-US" sz="1000">
                          <a:solidFill>
                            <a:srgbClr val="000000"/>
                          </a:solidFill>
                          <a:latin typeface="Calibri"/>
                          <a:ea typeface="Calibri"/>
                        </a:rPr>
                        <a:t>; </a:t>
                      </a:r>
                      <a:r>
                        <a:rPr lang="en-US" sz="1000">
                          <a:solidFill>
                            <a:srgbClr val="0000ff"/>
                          </a:solidFill>
                          <a:latin typeface="Calibri"/>
                          <a:ea typeface="Calibri"/>
                        </a:rPr>
                        <a:t>SDI 2010</a:t>
                      </a:r>
                      <a:r>
                        <a:rPr lang="en-US" sz="1000">
                          <a:solidFill>
                            <a:srgbClr val="000000"/>
                          </a:solidFill>
                          <a:latin typeface="Calibri"/>
                          <a:ea typeface="Calibri"/>
                        </a:rPr>
                        <a:t>)</a:t>
                      </a:r>
                      <a:endParaRPr/>
                    </a:p>
                  </a:txBody>
                  <a:tcPr/>
                </a:tc>
              </a:tr>
              <a:tr h="464760">
                <a:tc>
                  <a:txBody>
                    <a:bodyPr/>
                    <a:p>
                      <a:pPr>
                        <a:lnSpc>
                          <a:spcPct val="115000"/>
                        </a:lnSpc>
                      </a:pPr>
                      <a:r>
                        <a:rPr lang="en-US" sz="1000">
                          <a:solidFill>
                            <a:srgbClr val="000000"/>
                          </a:solidFill>
                          <a:latin typeface="Calibri"/>
                          <a:ea typeface="Calibri"/>
                        </a:rPr>
                        <a:t>Z-Scores</a:t>
                      </a:r>
                      <a:endParaRPr/>
                    </a:p>
                  </a:txBody>
                  <a:tcPr/>
                </a:tc>
                <a:tc>
                  <a:txBody>
                    <a:bodyPr/>
                    <a:p>
                      <a:pPr>
                        <a:lnSpc>
                          <a:spcPct val="115000"/>
                        </a:lnSpc>
                      </a:pPr>
                      <a:r>
                        <a:rPr lang="en-US" sz="1000">
                          <a:solidFill>
                            <a:srgbClr val="000000"/>
                          </a:solidFill>
                          <a:latin typeface="Calibri"/>
                          <a:ea typeface="Calibri"/>
                        </a:rPr>
                        <a:t>The number of standard deviations the indicator value is from the mean.</a:t>
                      </a:r>
                      <a:endParaRPr/>
                    </a:p>
                  </a:txBody>
                  <a:tcPr/>
                </a:tc>
                <a:tc>
                  <a:txBody>
                    <a:bodyPr/>
                    <a:p>
                      <a:pPr>
                        <a:lnSpc>
                          <a:spcPct val="115000"/>
                        </a:lnSpc>
                      </a:pPr>
                      <a:r>
                        <a:rPr lang="en-US" sz="1000">
                          <a:solidFill>
                            <a:srgbClr val="000000"/>
                          </a:solidFill>
                          <a:latin typeface="Calibri"/>
                          <a:ea typeface="Calibri"/>
                        </a:rPr>
                        <a:t>(</a:t>
                      </a:r>
                      <a:r>
                        <a:rPr lang="en-US" sz="1000">
                          <a:solidFill>
                            <a:srgbClr val="0000ff"/>
                          </a:solidFill>
                          <a:latin typeface="Calibri"/>
                          <a:ea typeface="Calibri"/>
                        </a:rPr>
                        <a:t>Wood, Burton et al. 2010</a:t>
                      </a:r>
                      <a:r>
                        <a:rPr lang="en-US" sz="1000">
                          <a:solidFill>
                            <a:srgbClr val="000000"/>
                          </a:solidFill>
                          <a:latin typeface="Calibri"/>
                          <a:ea typeface="Calibri"/>
                        </a:rPr>
                        <a:t>)</a:t>
                      </a:r>
                      <a:endParaRPr/>
                    </a:p>
                  </a:txBody>
                  <a:tcPr/>
                </a:tc>
              </a:tr>
              <a:tr h="1044360">
                <a:tc>
                  <a:txBody>
                    <a:bodyPr/>
                    <a:p>
                      <a:pPr>
                        <a:lnSpc>
                          <a:spcPct val="115000"/>
                        </a:lnSpc>
                      </a:pPr>
                      <a:r>
                        <a:rPr lang="en-US" sz="1000">
                          <a:solidFill>
                            <a:srgbClr val="000000"/>
                          </a:solidFill>
                          <a:latin typeface="Calibri"/>
                          <a:ea typeface="Calibri"/>
                        </a:rPr>
                        <a:t>As a proportion of an external indicator</a:t>
                      </a:r>
                      <a:endParaRPr/>
                    </a:p>
                  </a:txBody>
                  <a:tcPr/>
                </a:tc>
                <a:tc>
                  <a:txBody>
                    <a:bodyPr/>
                    <a:p>
                      <a:pPr>
                        <a:lnSpc>
                          <a:spcPct val="115000"/>
                        </a:lnSpc>
                      </a:pPr>
                      <a:r>
                        <a:rPr lang="en-US" sz="1000">
                          <a:solidFill>
                            <a:srgbClr val="000000"/>
                          </a:solidFill>
                          <a:latin typeface="Calibri"/>
                          <a:ea typeface="Calibri"/>
                        </a:rPr>
                        <a:t>Dataset normalized by an external dataset (e.g., monetary values in terms of 1990 dollars)</a:t>
                      </a:r>
                      <a:endParaRPr/>
                    </a:p>
                  </a:txBody>
                  <a:tcPr/>
                </a:tc>
                <a:tc>
                  <a:txBody>
                    <a:bodyPr/>
                    <a:p>
                      <a:pPr>
                        <a:lnSpc>
                          <a:spcPct val="115000"/>
                        </a:lnSpc>
                      </a:pPr>
                      <a:r>
                        <a:rPr lang="en-US" sz="1000">
                          <a:solidFill>
                            <a:srgbClr val="000000"/>
                          </a:solidFill>
                          <a:latin typeface="Calibri"/>
                          <a:ea typeface="Calibri"/>
                        </a:rPr>
                        <a:t>(</a:t>
                      </a:r>
                      <a:r>
                        <a:rPr lang="en-US" sz="1000">
                          <a:solidFill>
                            <a:srgbClr val="0000ff"/>
                          </a:solidFill>
                          <a:latin typeface="Calibri"/>
                          <a:ea typeface="Calibri"/>
                        </a:rPr>
                        <a:t>Auerbach 1981</a:t>
                      </a:r>
                      <a:r>
                        <a:rPr lang="en-US" sz="1000">
                          <a:solidFill>
                            <a:srgbClr val="000000"/>
                          </a:solidFill>
                          <a:latin typeface="Calibri"/>
                          <a:ea typeface="Calibri"/>
                        </a:rPr>
                        <a:t>; </a:t>
                      </a:r>
                      <a:r>
                        <a:rPr lang="en-US" sz="1000">
                          <a:solidFill>
                            <a:srgbClr val="0000ff"/>
                          </a:solidFill>
                          <a:latin typeface="Calibri"/>
                          <a:ea typeface="Calibri"/>
                        </a:rPr>
                        <a:t>Moss, Brenkert et al. 2002</a:t>
                      </a:r>
                      <a:r>
                        <a:rPr lang="en-US" sz="1000">
                          <a:solidFill>
                            <a:srgbClr val="000000"/>
                          </a:solidFill>
                          <a:latin typeface="Calibri"/>
                          <a:ea typeface="Calibri"/>
                        </a:rPr>
                        <a:t>; </a:t>
                      </a:r>
                      <a:r>
                        <a:rPr lang="en-US" sz="1000">
                          <a:solidFill>
                            <a:srgbClr val="0000ff"/>
                          </a:solidFill>
                          <a:latin typeface="Calibri"/>
                          <a:ea typeface="Calibri"/>
                        </a:rPr>
                        <a:t>Cutter, Boruff et al. 2003</a:t>
                      </a:r>
                      <a:r>
                        <a:rPr lang="en-US" sz="1000">
                          <a:solidFill>
                            <a:srgbClr val="000000"/>
                          </a:solidFill>
                          <a:latin typeface="Calibri"/>
                          <a:ea typeface="Calibri"/>
                        </a:rPr>
                        <a:t>; </a:t>
                      </a:r>
                      <a:r>
                        <a:rPr lang="en-US" sz="1000">
                          <a:solidFill>
                            <a:srgbClr val="0000ff"/>
                          </a:solidFill>
                          <a:latin typeface="Calibri"/>
                          <a:ea typeface="Calibri"/>
                        </a:rPr>
                        <a:t>Brooks, Neil Adger et al. 2005</a:t>
                      </a:r>
                      <a:r>
                        <a:rPr lang="en-US" sz="1000">
                          <a:solidFill>
                            <a:srgbClr val="000000"/>
                          </a:solidFill>
                          <a:latin typeface="Calibri"/>
                          <a:ea typeface="Calibri"/>
                        </a:rPr>
                        <a:t>)</a:t>
                      </a:r>
                      <a:endParaRPr/>
                    </a:p>
                  </a:txBody>
                  <a:tcPr/>
                </a:tc>
              </a:tr>
              <a:tr h="1045080">
                <a:tc>
                  <a:txBody>
                    <a:bodyPr/>
                    <a:p>
                      <a:pPr>
                        <a:lnSpc>
                          <a:spcPct val="115000"/>
                        </a:lnSpc>
                      </a:pPr>
                      <a:r>
                        <a:rPr lang="en-US" sz="1000">
                          <a:solidFill>
                            <a:srgbClr val="000000"/>
                          </a:solidFill>
                          <a:latin typeface="Calibri"/>
                          <a:ea typeface="Calibri"/>
                        </a:rPr>
                        <a:t>Thresholding</a:t>
                      </a:r>
                      <a:endParaRPr/>
                    </a:p>
                  </a:txBody>
                  <a:tcPr/>
                </a:tc>
                <a:tc>
                  <a:txBody>
                    <a:bodyPr/>
                    <a:p>
                      <a:pPr>
                        <a:lnSpc>
                          <a:spcPct val="115000"/>
                        </a:lnSpc>
                      </a:pPr>
                      <a:r>
                        <a:rPr lang="en-US" sz="1000">
                          <a:solidFill>
                            <a:srgbClr val="000000"/>
                          </a:solidFill>
                          <a:latin typeface="Calibri"/>
                          <a:ea typeface="Calibri"/>
                        </a:rPr>
                        <a:t>Either survey design or post-hoc thresholds are determined to separate datasets into comparable sets (e.g., expert decision on what threshold for heat indicates "high vulnerability")</a:t>
                      </a:r>
                      <a:endParaRPr/>
                    </a:p>
                  </a:txBody>
                  <a:tcPr/>
                </a:tc>
                <a:tc>
                  <a:txBody>
                    <a:bodyPr/>
                    <a:p>
                      <a:pPr>
                        <a:lnSpc>
                          <a:spcPct val="115000"/>
                        </a:lnSpc>
                      </a:pPr>
                      <a:r>
                        <a:rPr lang="en-US" sz="1000">
                          <a:solidFill>
                            <a:srgbClr val="000000"/>
                          </a:solidFill>
                          <a:latin typeface="Calibri"/>
                          <a:ea typeface="Calibri"/>
                        </a:rPr>
                        <a:t>(</a:t>
                      </a:r>
                      <a:r>
                        <a:rPr lang="en-US" sz="1000">
                          <a:solidFill>
                            <a:srgbClr val="0000ff"/>
                          </a:solidFill>
                          <a:latin typeface="Calibri"/>
                          <a:ea typeface="Calibri"/>
                        </a:rPr>
                        <a:t>Shoaf, Seligson et al. 2006</a:t>
                      </a:r>
                      <a:r>
                        <a:rPr lang="en-US" sz="1000">
                          <a:solidFill>
                            <a:srgbClr val="000000"/>
                          </a:solidFill>
                          <a:latin typeface="Calibri"/>
                          <a:ea typeface="Calibri"/>
                        </a:rPr>
                        <a:t>; </a:t>
                      </a:r>
                      <a:r>
                        <a:rPr lang="en-US" sz="1000">
                          <a:solidFill>
                            <a:srgbClr val="0000ff"/>
                          </a:solidFill>
                          <a:latin typeface="Calibri"/>
                          <a:ea typeface="Calibri"/>
                        </a:rPr>
                        <a:t>Aceves-Quesada, Diaz-Salgado et al. 2007</a:t>
                      </a:r>
                      <a:r>
                        <a:rPr lang="en-US" sz="1000">
                          <a:solidFill>
                            <a:srgbClr val="000000"/>
                          </a:solidFill>
                          <a:latin typeface="Calibri"/>
                          <a:ea typeface="Calibri"/>
                        </a:rPr>
                        <a:t>; </a:t>
                      </a:r>
                      <a:r>
                        <a:rPr lang="en-US" sz="1000">
                          <a:solidFill>
                            <a:srgbClr val="0000ff"/>
                          </a:solidFill>
                          <a:latin typeface="Calibri"/>
                          <a:ea typeface="Calibri"/>
                        </a:rPr>
                        <a:t>López-Marrero and Yarnal 2010</a:t>
                      </a:r>
                      <a:r>
                        <a:rPr lang="en-US" sz="1000">
                          <a:solidFill>
                            <a:srgbClr val="000000"/>
                          </a:solidFill>
                          <a:latin typeface="Calibri"/>
                          <a:ea typeface="Calibri"/>
                        </a:rPr>
                        <a:t>; </a:t>
                      </a:r>
                      <a:r>
                        <a:rPr lang="en-US" sz="1000">
                          <a:solidFill>
                            <a:srgbClr val="0000ff"/>
                          </a:solidFill>
                          <a:latin typeface="Calibri"/>
                          <a:ea typeface="Calibri"/>
                        </a:rPr>
                        <a:t>NOAA 2010</a:t>
                      </a:r>
                      <a:r>
                        <a:rPr lang="en-US" sz="1000">
                          <a:solidFill>
                            <a:srgbClr val="000000"/>
                          </a:solidFill>
                          <a:latin typeface="Calibri"/>
                          <a:ea typeface="Calibri"/>
                        </a:rPr>
                        <a:t>)</a:t>
                      </a:r>
                      <a:endParaRPr/>
                    </a:p>
                  </a:txBody>
                  <a:tcPr/>
                </a:tc>
              </a:tr>
            </a:tbl>
          </a:graphicData>
        </a:graphic>
      </p:graphicFrame>
      <p:pic>
        <p:nvPicPr>
          <p:cNvPr id="147" name="Picture 2" descr=""/>
          <p:cNvPicPr/>
          <p:nvPr/>
        </p:nvPicPr>
        <p:blipFill>
          <a:blip r:embed="rId1"/>
          <a:stretch>
            <a:fillRect/>
          </a:stretch>
        </p:blipFill>
        <p:spPr>
          <a:xfrm>
            <a:off x="4648320" y="2438280"/>
            <a:ext cx="942120" cy="342360"/>
          </a:xfrm>
          <a:prstGeom prst="rect">
            <a:avLst/>
          </a:prstGeom>
          <a:ln>
            <a:noFill/>
          </a:ln>
        </p:spPr>
      </p:pic>
      <p:pic>
        <p:nvPicPr>
          <p:cNvPr id="148" name="Picture 1" descr=""/>
          <p:cNvPicPr/>
          <p:nvPr/>
        </p:nvPicPr>
        <p:blipFill>
          <a:blip r:embed="rId2"/>
          <a:stretch>
            <a:fillRect/>
          </a:stretch>
        </p:blipFill>
        <p:spPr>
          <a:xfrm>
            <a:off x="4952880" y="2971800"/>
            <a:ext cx="323280" cy="33264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9"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When to use each Technique</a:t>
            </a:r>
            <a:endParaRPr/>
          </a:p>
        </p:txBody>
      </p:sp>
      <p:sp>
        <p:nvSpPr>
          <p:cNvPr id="150" name="CustomShape 2"/>
          <p:cNvSpPr/>
          <p:nvPr/>
        </p:nvSpPr>
        <p:spPr>
          <a:xfrm>
            <a:off x="457200" y="1219320"/>
            <a:ext cx="8228880" cy="4982400"/>
          </a:xfrm>
          <a:prstGeom prst="rect">
            <a:avLst/>
          </a:prstGeom>
          <a:noFill/>
          <a:ln>
            <a:noFill/>
          </a:ln>
        </p:spPr>
        <p:txBody>
          <a:bodyPr lIns="90000" rIns="90000" tIns="45000" bIns="45000"/>
          <a:p>
            <a:pPr>
              <a:lnSpc>
                <a:spcPct val="100000"/>
              </a:lnSpc>
              <a:buFont typeface="Arial"/>
              <a:buChar char="•"/>
            </a:pPr>
            <a:r>
              <a:rPr lang="en-US" sz="3200">
                <a:solidFill>
                  <a:srgbClr val="ff0000"/>
                </a:solidFill>
                <a:latin typeface="Calibri"/>
              </a:rPr>
              <a:t>Quantile</a:t>
            </a:r>
            <a:endParaRPr/>
          </a:p>
          <a:p>
            <a:pPr lvl="1">
              <a:lnSpc>
                <a:spcPct val="100000"/>
              </a:lnSpc>
              <a:buFont typeface="Arial"/>
              <a:buChar char="–"/>
            </a:pPr>
            <a:r>
              <a:rPr lang="en-US" sz="2800">
                <a:solidFill>
                  <a:srgbClr val="000000"/>
                </a:solidFill>
                <a:latin typeface="Calibri"/>
              </a:rPr>
              <a:t>Indicator has limited precision or accuracy</a:t>
            </a:r>
            <a:endParaRPr/>
          </a:p>
          <a:p>
            <a:pPr lvl="1">
              <a:lnSpc>
                <a:spcPct val="100000"/>
              </a:lnSpc>
              <a:buFont typeface="Arial"/>
              <a:buChar char="–"/>
            </a:pPr>
            <a:r>
              <a:rPr lang="en-US" sz="2800">
                <a:solidFill>
                  <a:srgbClr val="000000"/>
                </a:solidFill>
                <a:latin typeface="Calibri"/>
              </a:rPr>
              <a:t>Groupings are more interesting than actual values</a:t>
            </a:r>
            <a:endParaRPr/>
          </a:p>
          <a:p>
            <a:pPr>
              <a:lnSpc>
                <a:spcPct val="100000"/>
              </a:lnSpc>
            </a:pPr>
            <a:r>
              <a:rPr b="1" lang="en-US" sz="2800" u="sng">
                <a:solidFill>
                  <a:srgbClr val="000000"/>
                </a:solidFill>
                <a:latin typeface="Calibri"/>
              </a:rPr>
              <a:t>EXAMPLE:</a:t>
            </a:r>
            <a:endParaRPr/>
          </a:p>
          <a:p>
            <a:pPr>
              <a:lnSpc>
                <a:spcPct val="100000"/>
              </a:lnSpc>
            </a:pPr>
            <a:r>
              <a:rPr lang="en-US" sz="2800">
                <a:solidFill>
                  <a:srgbClr val="000000"/>
                </a:solidFill>
                <a:latin typeface="Calibri"/>
              </a:rPr>
              <a:t>Data on economic welfare for countries around the world.</a:t>
            </a:r>
            <a:endParaRPr/>
          </a:p>
          <a:p>
            <a:pPr>
              <a:lnSpc>
                <a:spcPct val="100000"/>
              </a:lnSpc>
            </a:pPr>
            <a:endParaRPr/>
          </a:p>
          <a:p>
            <a:pPr>
              <a:lnSpc>
                <a:spcPct val="100000"/>
              </a:lnSpc>
            </a:pPr>
            <a:r>
              <a:rPr b="1" lang="en-US" sz="2800" u="sng">
                <a:solidFill>
                  <a:srgbClr val="000000"/>
                </a:solidFill>
                <a:latin typeface="Calibri"/>
              </a:rPr>
              <a:t>Biggest Disadvantage:</a:t>
            </a:r>
            <a:endParaRPr/>
          </a:p>
          <a:p>
            <a:pPr>
              <a:lnSpc>
                <a:spcPct val="100000"/>
              </a:lnSpc>
            </a:pPr>
            <a:r>
              <a:rPr lang="en-US" sz="2800">
                <a:solidFill>
                  <a:srgbClr val="000000"/>
                </a:solidFill>
                <a:latin typeface="Calibri"/>
              </a:rPr>
              <a:t>You do not retain information on the absolute differences between different values.</a:t>
            </a:r>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1"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When to use each Technique</a:t>
            </a:r>
            <a:endParaRPr/>
          </a:p>
        </p:txBody>
      </p:sp>
      <p:sp>
        <p:nvSpPr>
          <p:cNvPr id="152" name="CustomShape 2"/>
          <p:cNvSpPr/>
          <p:nvPr/>
        </p:nvSpPr>
        <p:spPr>
          <a:xfrm>
            <a:off x="457200" y="1219320"/>
            <a:ext cx="8228880" cy="4982400"/>
          </a:xfrm>
          <a:prstGeom prst="rect">
            <a:avLst/>
          </a:prstGeom>
          <a:noFill/>
          <a:ln>
            <a:noFill/>
          </a:ln>
        </p:spPr>
        <p:txBody>
          <a:bodyPr lIns="90000" rIns="90000" tIns="45000" bIns="45000"/>
          <a:p>
            <a:pPr>
              <a:lnSpc>
                <a:spcPct val="100000"/>
              </a:lnSpc>
              <a:buFont typeface="Arial"/>
              <a:buChar char="•"/>
            </a:pPr>
            <a:r>
              <a:rPr lang="en-US" sz="3200">
                <a:solidFill>
                  <a:srgbClr val="ff0000"/>
                </a:solidFill>
                <a:latin typeface="Calibri"/>
              </a:rPr>
              <a:t>Human Development Index</a:t>
            </a:r>
            <a:endParaRPr/>
          </a:p>
          <a:p>
            <a:pPr lvl="1">
              <a:lnSpc>
                <a:spcPct val="100000"/>
              </a:lnSpc>
              <a:buFont typeface="Arial"/>
              <a:buChar char="–"/>
            </a:pPr>
            <a:r>
              <a:rPr lang="en-US" sz="2800">
                <a:solidFill>
                  <a:srgbClr val="000000"/>
                </a:solidFill>
                <a:latin typeface="Calibri"/>
              </a:rPr>
              <a:t>Differences between scores within the indicator are very important</a:t>
            </a:r>
            <a:endParaRPr/>
          </a:p>
          <a:p>
            <a:pPr lvl="1">
              <a:lnSpc>
                <a:spcPct val="100000"/>
              </a:lnSpc>
              <a:buFont typeface="Arial"/>
              <a:buChar char="–"/>
            </a:pPr>
            <a:r>
              <a:rPr lang="en-US" sz="2800">
                <a:solidFill>
                  <a:srgbClr val="000000"/>
                </a:solidFill>
                <a:latin typeface="Calibri"/>
              </a:rPr>
              <a:t>Effectively “stretches” the values from 0 to 1.</a:t>
            </a:r>
            <a:endParaRPr/>
          </a:p>
          <a:p>
            <a:pPr>
              <a:lnSpc>
                <a:spcPct val="100000"/>
              </a:lnSpc>
            </a:pPr>
            <a:r>
              <a:rPr b="1" lang="en-US" sz="2800" u="sng">
                <a:solidFill>
                  <a:srgbClr val="000000"/>
                </a:solidFill>
                <a:latin typeface="Calibri"/>
              </a:rPr>
              <a:t>EXAMPLE:</a:t>
            </a:r>
            <a:endParaRPr/>
          </a:p>
          <a:p>
            <a:pPr>
              <a:lnSpc>
                <a:spcPct val="100000"/>
              </a:lnSpc>
            </a:pPr>
            <a:r>
              <a:rPr lang="en-US" sz="2800">
                <a:solidFill>
                  <a:srgbClr val="000000"/>
                </a:solidFill>
                <a:latin typeface="Calibri"/>
              </a:rPr>
              <a:t>Stream Flow Variability</a:t>
            </a:r>
            <a:endParaRPr/>
          </a:p>
          <a:p>
            <a:pPr>
              <a:lnSpc>
                <a:spcPct val="100000"/>
              </a:lnSpc>
            </a:pPr>
            <a:endParaRPr/>
          </a:p>
          <a:p>
            <a:pPr>
              <a:lnSpc>
                <a:spcPct val="100000"/>
              </a:lnSpc>
            </a:pPr>
            <a:r>
              <a:rPr b="1" lang="en-US" sz="2800" u="sng">
                <a:solidFill>
                  <a:srgbClr val="000000"/>
                </a:solidFill>
                <a:latin typeface="Calibri"/>
              </a:rPr>
              <a:t>Biggest Disadvantage:</a:t>
            </a:r>
            <a:endParaRPr/>
          </a:p>
          <a:p>
            <a:pPr>
              <a:lnSpc>
                <a:spcPct val="100000"/>
              </a:lnSpc>
            </a:pPr>
            <a:r>
              <a:rPr lang="en-US" sz="2800">
                <a:solidFill>
                  <a:srgbClr val="000000"/>
                </a:solidFill>
                <a:latin typeface="Calibri"/>
              </a:rPr>
              <a:t>Stretching can suggest larger differences than actually exist.</a:t>
            </a:r>
            <a:endParaRPr/>
          </a:p>
          <a:p>
            <a:pPr>
              <a:lnSpc>
                <a:spcPct val="100000"/>
              </a:lnSpc>
            </a:pPr>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3"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When to use each Technique</a:t>
            </a:r>
            <a:endParaRPr/>
          </a:p>
        </p:txBody>
      </p:sp>
      <p:sp>
        <p:nvSpPr>
          <p:cNvPr id="154" name="CustomShape 2"/>
          <p:cNvSpPr/>
          <p:nvPr/>
        </p:nvSpPr>
        <p:spPr>
          <a:xfrm>
            <a:off x="457200" y="1219320"/>
            <a:ext cx="8228880" cy="4982400"/>
          </a:xfrm>
          <a:prstGeom prst="rect">
            <a:avLst/>
          </a:prstGeom>
          <a:noFill/>
          <a:ln>
            <a:noFill/>
          </a:ln>
        </p:spPr>
        <p:txBody>
          <a:bodyPr lIns="90000" rIns="90000" tIns="45000" bIns="45000"/>
          <a:p>
            <a:pPr>
              <a:lnSpc>
                <a:spcPct val="100000"/>
              </a:lnSpc>
              <a:buFont typeface="Arial"/>
              <a:buChar char="•"/>
            </a:pPr>
            <a:r>
              <a:rPr lang="en-US" sz="3200">
                <a:solidFill>
                  <a:srgbClr val="ff0000"/>
                </a:solidFill>
                <a:latin typeface="Calibri"/>
              </a:rPr>
              <a:t>Division by Max</a:t>
            </a:r>
            <a:endParaRPr/>
          </a:p>
          <a:p>
            <a:pPr lvl="1">
              <a:lnSpc>
                <a:spcPct val="100000"/>
              </a:lnSpc>
              <a:buFont typeface="Arial"/>
              <a:buChar char="–"/>
            </a:pPr>
            <a:r>
              <a:rPr lang="en-US" sz="2800">
                <a:solidFill>
                  <a:srgbClr val="000000"/>
                </a:solidFill>
                <a:latin typeface="Calibri"/>
              </a:rPr>
              <a:t>Absolute values are important</a:t>
            </a:r>
            <a:endParaRPr/>
          </a:p>
          <a:p>
            <a:pPr lvl="1">
              <a:lnSpc>
                <a:spcPct val="100000"/>
              </a:lnSpc>
              <a:buFont typeface="Arial"/>
              <a:buChar char="–"/>
            </a:pPr>
            <a:r>
              <a:rPr lang="en-US" sz="2800">
                <a:solidFill>
                  <a:srgbClr val="000000"/>
                </a:solidFill>
                <a:latin typeface="Calibri"/>
              </a:rPr>
              <a:t>Data is very precise</a:t>
            </a:r>
            <a:endParaRPr/>
          </a:p>
          <a:p>
            <a:pPr>
              <a:lnSpc>
                <a:spcPct val="100000"/>
              </a:lnSpc>
            </a:pPr>
            <a:r>
              <a:rPr b="1" lang="en-US" sz="2800" u="sng">
                <a:solidFill>
                  <a:srgbClr val="000000"/>
                </a:solidFill>
                <a:latin typeface="Calibri"/>
              </a:rPr>
              <a:t>EXAMPLE:</a:t>
            </a:r>
            <a:endParaRPr/>
          </a:p>
          <a:p>
            <a:pPr>
              <a:lnSpc>
                <a:spcPct val="100000"/>
              </a:lnSpc>
            </a:pPr>
            <a:r>
              <a:rPr lang="en-US" sz="2800">
                <a:solidFill>
                  <a:srgbClr val="000000"/>
                </a:solidFill>
                <a:latin typeface="Calibri"/>
              </a:rPr>
              <a:t>Precipitation if the goal is to estimate absolute risk of flooding.</a:t>
            </a:r>
            <a:endParaRPr/>
          </a:p>
          <a:p>
            <a:pPr>
              <a:lnSpc>
                <a:spcPct val="100000"/>
              </a:lnSpc>
            </a:pPr>
            <a:endParaRPr/>
          </a:p>
          <a:p>
            <a:pPr>
              <a:lnSpc>
                <a:spcPct val="100000"/>
              </a:lnSpc>
            </a:pPr>
            <a:r>
              <a:rPr b="1" lang="en-US" sz="2800" u="sng">
                <a:solidFill>
                  <a:srgbClr val="000000"/>
                </a:solidFill>
                <a:latin typeface="Calibri"/>
              </a:rPr>
              <a:t>Biggest Disadvantage:</a:t>
            </a:r>
            <a:endParaRPr/>
          </a:p>
          <a:p>
            <a:pPr>
              <a:lnSpc>
                <a:spcPct val="100000"/>
              </a:lnSpc>
            </a:pPr>
            <a:r>
              <a:rPr b="1" lang="en-US" sz="2800">
                <a:solidFill>
                  <a:srgbClr val="000000"/>
                </a:solidFill>
                <a:latin typeface="Calibri"/>
              </a:rPr>
              <a:t>Very</a:t>
            </a:r>
            <a:r>
              <a:rPr lang="en-US" sz="2800">
                <a:solidFill>
                  <a:srgbClr val="000000"/>
                </a:solidFill>
                <a:latin typeface="Calibri"/>
              </a:rPr>
              <a:t> data-reliant!</a:t>
            </a:r>
            <a:endParaRPr/>
          </a:p>
          <a:p>
            <a:pPr>
              <a:lnSpc>
                <a:spcPct val="100000"/>
              </a:lnSpc>
            </a:pPr>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5"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When to use each Technique</a:t>
            </a:r>
            <a:endParaRPr/>
          </a:p>
        </p:txBody>
      </p:sp>
      <p:sp>
        <p:nvSpPr>
          <p:cNvPr id="156" name="CustomShape 2"/>
          <p:cNvSpPr/>
          <p:nvPr/>
        </p:nvSpPr>
        <p:spPr>
          <a:xfrm>
            <a:off x="457200" y="1219320"/>
            <a:ext cx="8228880" cy="4982400"/>
          </a:xfrm>
          <a:prstGeom prst="rect">
            <a:avLst/>
          </a:prstGeom>
          <a:noFill/>
          <a:ln>
            <a:noFill/>
          </a:ln>
        </p:spPr>
        <p:txBody>
          <a:bodyPr lIns="90000" rIns="90000" tIns="45000" bIns="45000"/>
          <a:p>
            <a:pPr>
              <a:lnSpc>
                <a:spcPct val="100000"/>
              </a:lnSpc>
              <a:buFont typeface="Arial"/>
              <a:buChar char="•"/>
            </a:pPr>
            <a:r>
              <a:rPr lang="en-US" sz="3200">
                <a:solidFill>
                  <a:srgbClr val="ff0000"/>
                </a:solidFill>
                <a:latin typeface="Calibri"/>
              </a:rPr>
              <a:t>Z-Scores</a:t>
            </a:r>
            <a:endParaRPr/>
          </a:p>
          <a:p>
            <a:pPr>
              <a:lnSpc>
                <a:spcPct val="100000"/>
              </a:lnSpc>
              <a:buFont typeface="Arial"/>
              <a:buChar char="•"/>
            </a:pPr>
            <a:r>
              <a:rPr lang="en-US" sz="2800">
                <a:solidFill>
                  <a:srgbClr val="000000"/>
                </a:solidFill>
                <a:latin typeface="Calibri"/>
              </a:rPr>
              <a:t>Interested in how unusual a unit is compared to the mean</a:t>
            </a:r>
            <a:endParaRPr/>
          </a:p>
          <a:p>
            <a:pPr lvl="1">
              <a:lnSpc>
                <a:spcPct val="100000"/>
              </a:lnSpc>
              <a:buFont typeface="Arial"/>
              <a:buChar char="–"/>
            </a:pPr>
            <a:endParaRPr/>
          </a:p>
          <a:p>
            <a:pPr>
              <a:lnSpc>
                <a:spcPct val="100000"/>
              </a:lnSpc>
            </a:pPr>
            <a:r>
              <a:rPr b="1" lang="en-US" sz="2800" u="sng">
                <a:solidFill>
                  <a:srgbClr val="000000"/>
                </a:solidFill>
                <a:latin typeface="Calibri"/>
              </a:rPr>
              <a:t>EXAMPLE:</a:t>
            </a:r>
            <a:endParaRPr/>
          </a:p>
          <a:p>
            <a:pPr>
              <a:lnSpc>
                <a:spcPct val="100000"/>
              </a:lnSpc>
            </a:pPr>
            <a:r>
              <a:rPr lang="en-US" sz="2800">
                <a:solidFill>
                  <a:srgbClr val="000000"/>
                </a:solidFill>
                <a:latin typeface="Calibri"/>
              </a:rPr>
              <a:t>Precipitation if the goal is to estimate relative risk of flooding events.</a:t>
            </a:r>
            <a:endParaRPr/>
          </a:p>
          <a:p>
            <a:pPr>
              <a:lnSpc>
                <a:spcPct val="100000"/>
              </a:lnSpc>
            </a:pPr>
            <a:endParaRPr/>
          </a:p>
          <a:p>
            <a:pPr>
              <a:lnSpc>
                <a:spcPct val="100000"/>
              </a:lnSpc>
            </a:pPr>
            <a:r>
              <a:rPr b="1" lang="en-US" sz="2800" u="sng">
                <a:solidFill>
                  <a:srgbClr val="000000"/>
                </a:solidFill>
                <a:latin typeface="Calibri"/>
              </a:rPr>
              <a:t>Biggest Disadvantage:</a:t>
            </a:r>
            <a:endParaRPr/>
          </a:p>
          <a:p>
            <a:pPr>
              <a:lnSpc>
                <a:spcPct val="100000"/>
              </a:lnSpc>
            </a:pPr>
            <a:r>
              <a:rPr lang="en-US" sz="2800">
                <a:solidFill>
                  <a:srgbClr val="000000"/>
                </a:solidFill>
                <a:latin typeface="Calibri"/>
              </a:rPr>
              <a:t>Only helpful for relative studies (cannot be used to determine absolute risk)</a:t>
            </a:r>
            <a:endParaRPr/>
          </a:p>
          <a:p>
            <a:pPr>
              <a:lnSpc>
                <a:spcPct val="100000"/>
              </a:lnSpc>
            </a:pPr>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7"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When to use each Technique</a:t>
            </a:r>
            <a:endParaRPr/>
          </a:p>
        </p:txBody>
      </p:sp>
      <p:sp>
        <p:nvSpPr>
          <p:cNvPr id="158" name="CustomShape 2"/>
          <p:cNvSpPr/>
          <p:nvPr/>
        </p:nvSpPr>
        <p:spPr>
          <a:xfrm>
            <a:off x="457200" y="1219320"/>
            <a:ext cx="8228880" cy="4982400"/>
          </a:xfrm>
          <a:prstGeom prst="rect">
            <a:avLst/>
          </a:prstGeom>
          <a:noFill/>
          <a:ln>
            <a:noFill/>
          </a:ln>
        </p:spPr>
        <p:txBody>
          <a:bodyPr lIns="90000" rIns="90000" tIns="45000" bIns="45000"/>
          <a:p>
            <a:pPr>
              <a:lnSpc>
                <a:spcPct val="100000"/>
              </a:lnSpc>
              <a:buFont typeface="Arial"/>
              <a:buChar char="•"/>
            </a:pPr>
            <a:r>
              <a:rPr lang="en-US" sz="3200">
                <a:solidFill>
                  <a:srgbClr val="ff0000"/>
                </a:solidFill>
                <a:latin typeface="Calibri"/>
              </a:rPr>
              <a:t>Proportion of an external indicator</a:t>
            </a:r>
            <a:endParaRPr/>
          </a:p>
          <a:p>
            <a:pPr>
              <a:lnSpc>
                <a:spcPct val="100000"/>
              </a:lnSpc>
              <a:buFont typeface="Arial"/>
              <a:buChar char="•"/>
            </a:pPr>
            <a:r>
              <a:rPr lang="en-US" sz="2800">
                <a:solidFill>
                  <a:srgbClr val="000000"/>
                </a:solidFill>
                <a:latin typeface="Calibri"/>
              </a:rPr>
              <a:t>Mostly done to compare economic outputs</a:t>
            </a:r>
            <a:endParaRPr/>
          </a:p>
          <a:p>
            <a:pPr lvl="1">
              <a:lnSpc>
                <a:spcPct val="100000"/>
              </a:lnSpc>
              <a:buFont typeface="Arial"/>
              <a:buChar char="–"/>
            </a:pPr>
            <a:endParaRPr/>
          </a:p>
          <a:p>
            <a:pPr>
              <a:lnSpc>
                <a:spcPct val="100000"/>
              </a:lnSpc>
            </a:pPr>
            <a:r>
              <a:rPr b="1" lang="en-US" sz="2800" u="sng">
                <a:solidFill>
                  <a:srgbClr val="000000"/>
                </a:solidFill>
                <a:latin typeface="Calibri"/>
              </a:rPr>
              <a:t>EXAMPLE:</a:t>
            </a:r>
            <a:endParaRPr/>
          </a:p>
          <a:p>
            <a:pPr>
              <a:lnSpc>
                <a:spcPct val="100000"/>
              </a:lnSpc>
            </a:pPr>
            <a:r>
              <a:rPr lang="en-US" sz="2800">
                <a:solidFill>
                  <a:srgbClr val="000000"/>
                </a:solidFill>
                <a:latin typeface="Calibri"/>
              </a:rPr>
              <a:t>The GDP of Great Britain in 1990 as a proportion of the US’s GDP</a:t>
            </a:r>
            <a:endParaRPr/>
          </a:p>
          <a:p>
            <a:pPr>
              <a:lnSpc>
                <a:spcPct val="100000"/>
              </a:lnSpc>
            </a:pPr>
            <a:endParaRPr/>
          </a:p>
          <a:p>
            <a:pPr>
              <a:lnSpc>
                <a:spcPct val="100000"/>
              </a:lnSpc>
            </a:pPr>
            <a:r>
              <a:rPr b="1" lang="en-US" sz="2800" u="sng">
                <a:solidFill>
                  <a:srgbClr val="000000"/>
                </a:solidFill>
                <a:latin typeface="Calibri"/>
              </a:rPr>
              <a:t>Biggest Disadvantage:</a:t>
            </a:r>
            <a:endParaRPr/>
          </a:p>
          <a:p>
            <a:pPr>
              <a:lnSpc>
                <a:spcPct val="100000"/>
              </a:lnSpc>
            </a:pPr>
            <a:r>
              <a:rPr lang="en-US" sz="2800">
                <a:solidFill>
                  <a:srgbClr val="000000"/>
                </a:solidFill>
                <a:latin typeface="Calibri"/>
              </a:rPr>
              <a:t>Only makes sense if you have a relevant external indicator.</a:t>
            </a:r>
            <a:endParaRPr/>
          </a:p>
          <a:p>
            <a:pPr>
              <a:lnSpc>
                <a:spcPct val="100000"/>
              </a:lnSpc>
            </a:pPr>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9"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When to use each Technique</a:t>
            </a:r>
            <a:endParaRPr/>
          </a:p>
        </p:txBody>
      </p:sp>
      <p:sp>
        <p:nvSpPr>
          <p:cNvPr id="160" name="CustomShape 2"/>
          <p:cNvSpPr/>
          <p:nvPr/>
        </p:nvSpPr>
        <p:spPr>
          <a:xfrm>
            <a:off x="457200" y="1219320"/>
            <a:ext cx="8228880" cy="4982400"/>
          </a:xfrm>
          <a:prstGeom prst="rect">
            <a:avLst/>
          </a:prstGeom>
          <a:noFill/>
          <a:ln>
            <a:noFill/>
          </a:ln>
        </p:spPr>
        <p:txBody>
          <a:bodyPr lIns="90000" rIns="90000" tIns="45000" bIns="45000"/>
          <a:p>
            <a:pPr>
              <a:lnSpc>
                <a:spcPct val="100000"/>
              </a:lnSpc>
              <a:buFont typeface="Arial"/>
              <a:buChar char="•"/>
            </a:pPr>
            <a:r>
              <a:rPr lang="en-US" sz="3200">
                <a:solidFill>
                  <a:srgbClr val="ff0000"/>
                </a:solidFill>
                <a:latin typeface="Calibri"/>
              </a:rPr>
              <a:t>Thresholding</a:t>
            </a:r>
            <a:endParaRPr/>
          </a:p>
          <a:p>
            <a:pPr>
              <a:lnSpc>
                <a:spcPct val="100000"/>
              </a:lnSpc>
              <a:buFont typeface="Arial"/>
              <a:buChar char="•"/>
            </a:pPr>
            <a:r>
              <a:rPr lang="en-US" sz="2800">
                <a:solidFill>
                  <a:srgbClr val="000000"/>
                </a:solidFill>
                <a:latin typeface="Calibri"/>
              </a:rPr>
              <a:t>Can help to group areas into different levels of vulnerability when you have a great deal of knowledge about the indicator</a:t>
            </a:r>
            <a:endParaRPr/>
          </a:p>
          <a:p>
            <a:pPr lvl="1">
              <a:lnSpc>
                <a:spcPct val="100000"/>
              </a:lnSpc>
              <a:buFont typeface="Arial"/>
              <a:buChar char="–"/>
            </a:pPr>
            <a:endParaRPr/>
          </a:p>
          <a:p>
            <a:pPr>
              <a:lnSpc>
                <a:spcPct val="100000"/>
              </a:lnSpc>
            </a:pPr>
            <a:r>
              <a:rPr b="1" lang="en-US" sz="2800" u="sng">
                <a:solidFill>
                  <a:srgbClr val="000000"/>
                </a:solidFill>
                <a:latin typeface="Calibri"/>
              </a:rPr>
              <a:t>EXAMPLE:</a:t>
            </a:r>
            <a:endParaRPr/>
          </a:p>
          <a:p>
            <a:pPr>
              <a:lnSpc>
                <a:spcPct val="100000"/>
              </a:lnSpc>
            </a:pPr>
            <a:r>
              <a:rPr lang="en-US" sz="2800">
                <a:solidFill>
                  <a:srgbClr val="000000"/>
                </a:solidFill>
                <a:latin typeface="Calibri"/>
              </a:rPr>
              <a:t>CO2 emissions – Levels below ~200PPM may not be concerning, levels from 200-400PPM are of some concern, 400PPM + are very concerning.</a:t>
            </a:r>
            <a:endParaRPr/>
          </a:p>
          <a:p>
            <a:pPr>
              <a:lnSpc>
                <a:spcPct val="100000"/>
              </a:lnSpc>
            </a:pPr>
            <a:endParaRPr/>
          </a:p>
          <a:p>
            <a:pPr>
              <a:lnSpc>
                <a:spcPct val="100000"/>
              </a:lnSpc>
            </a:pPr>
            <a:r>
              <a:rPr b="1" lang="en-US" sz="2800" u="sng">
                <a:solidFill>
                  <a:srgbClr val="000000"/>
                </a:solidFill>
                <a:latin typeface="Calibri"/>
              </a:rPr>
              <a:t>Biggest Disadvantage:</a:t>
            </a:r>
            <a:endParaRPr/>
          </a:p>
          <a:p>
            <a:pPr>
              <a:lnSpc>
                <a:spcPct val="100000"/>
              </a:lnSpc>
            </a:pPr>
            <a:r>
              <a:rPr lang="en-US" sz="2800">
                <a:solidFill>
                  <a:srgbClr val="000000"/>
                </a:solidFill>
                <a:latin typeface="Calibri"/>
              </a:rPr>
              <a:t>You have to know your indicator VERY well.  Very labor intensive.</a:t>
            </a:r>
            <a:endParaRPr/>
          </a:p>
          <a:p>
            <a:pPr>
              <a:lnSpc>
                <a:spcPct val="100000"/>
              </a:lnSpc>
            </a:pPr>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aphicFrame>
        <p:nvGraphicFramePr>
          <p:cNvPr id="161" name="Table 1"/>
          <p:cNvGraphicFramePr/>
          <p:nvPr/>
        </p:nvGraphicFramePr>
        <p:xfrm>
          <a:off x="4495680" y="2057400"/>
          <a:ext cx="4342680" cy="3949200"/>
        </p:xfrm>
        <a:graphic>
          <a:graphicData uri="http://schemas.openxmlformats.org/drawingml/2006/table">
            <a:tbl>
              <a:tblPr/>
              <a:tblGrid>
                <a:gridCol w="950760"/>
                <a:gridCol w="950760"/>
                <a:gridCol w="916920"/>
                <a:gridCol w="1524600"/>
              </a:tblGrid>
              <a:tr h="634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b="1" lang="en-US" sz="1100">
                          <a:solidFill>
                            <a:srgbClr val="ffffff"/>
                          </a:solidFill>
                          <a:latin typeface="Calibri"/>
                          <a:ea typeface="Calibri"/>
                        </a:rPr>
                        <a:t>Precip (mm/week)</a:t>
                      </a:r>
                      <a:endParaRPr/>
                    </a:p>
                  </a:txBody>
                  <a:tcPr/>
                </a:tc>
                <a:tc>
                  <a:txBody>
                    <a:bodyPr/>
                    <a:p>
                      <a:pPr algn="ctr">
                        <a:lnSpc>
                          <a:spcPct val="115000"/>
                        </a:lnSpc>
                      </a:pPr>
                      <a:r>
                        <a:rPr b="1" lang="en-US" sz="1100">
                          <a:solidFill>
                            <a:srgbClr val="ffffff"/>
                          </a:solidFill>
                          <a:latin typeface="Calibri"/>
                          <a:ea typeface="Calibri"/>
                        </a:rPr>
                        <a:t>Rank-Order</a:t>
                      </a:r>
                      <a:endParaRPr/>
                    </a:p>
                  </a:txBody>
                  <a:tcPr/>
                </a:tc>
                <a:tc>
                  <a:txBody>
                    <a:bodyPr/>
                    <a:p>
                      <a:pPr algn="ctr">
                        <a:lnSpc>
                          <a:spcPct val="115000"/>
                        </a:lnSpc>
                      </a:pPr>
                      <a:r>
                        <a:rPr b="1" lang="en-US" sz="1100">
                          <a:solidFill>
                            <a:srgbClr val="ffffff"/>
                          </a:solidFill>
                          <a:latin typeface="Calibri"/>
                          <a:ea typeface="Calibri"/>
                        </a:rPr>
                        <a:t>Rank / Max Rank</a:t>
                      </a:r>
                      <a:endParaRPr/>
                    </a:p>
                  </a:txBody>
                  <a:tcPr/>
                </a:tc>
              </a:tr>
              <a:tr h="321840">
                <a:tc>
                  <a:txBody>
                    <a:bodyPr/>
                    <a:p>
                      <a:pPr algn="ctr">
                        <a:lnSpc>
                          <a:spcPct val="115000"/>
                        </a:lnSpc>
                      </a:pPr>
                      <a:r>
                        <a:rPr lang="en-US" sz="1100">
                          <a:solidFill>
                            <a:srgbClr val="000000"/>
                          </a:solidFill>
                          <a:latin typeface="Calibri"/>
                          <a:ea typeface="Calibri"/>
                        </a:rPr>
                        <a:t>100</a:t>
                      </a:r>
                      <a:endParaRPr/>
                    </a:p>
                  </a:txBody>
                  <a:tcPr/>
                </a:tc>
                <a:tc>
                  <a:txBody>
                    <a:bodyPr/>
                    <a:p>
                      <a:pPr algn="ctr">
                        <a:lnSpc>
                          <a:spcPct val="115000"/>
                        </a:lnSpc>
                      </a:pPr>
                      <a:r>
                        <a:rPr b="1" lang="en-US" sz="1100">
                          <a:solidFill>
                            <a:srgbClr val="000000"/>
                          </a:solidFill>
                          <a:latin typeface="Calibri"/>
                          <a:ea typeface="Calibri"/>
                        </a:rPr>
                        <a:t>1.1</a:t>
                      </a:r>
                      <a:endParaRPr/>
                    </a:p>
                  </a:txBody>
                  <a:tcPr/>
                </a:tc>
                <a:tc>
                  <a:txBody>
                    <a:bodyPr/>
                    <a:p>
                      <a:pPr algn="ctr">
                        <a:lnSpc>
                          <a:spcPct val="115000"/>
                        </a:lnSpc>
                      </a:pPr>
                      <a:r>
                        <a:rPr lang="en-US" sz="1100">
                          <a:solidFill>
                            <a:srgbClr val="000000"/>
                          </a:solidFill>
                          <a:latin typeface="Calibri"/>
                          <a:ea typeface="Calibri"/>
                        </a:rPr>
                        <a:t>1</a:t>
                      </a:r>
                      <a:endParaRPr/>
                    </a:p>
                  </a:txBody>
                  <a:tcPr/>
                </a:tc>
                <a:tc>
                  <a:txBody>
                    <a:bodyPr/>
                    <a:p>
                      <a:pPr algn="ctr">
                        <a:lnSpc>
                          <a:spcPct val="115000"/>
                        </a:lnSpc>
                      </a:pPr>
                      <a:r>
                        <a:rPr lang="en-US" sz="1100">
                          <a:solidFill>
                            <a:srgbClr val="000000"/>
                          </a:solidFill>
                          <a:latin typeface="Calibri"/>
                          <a:ea typeface="Calibri"/>
                        </a:rPr>
                        <a:t>(1/10) = 0.1</a:t>
                      </a:r>
                      <a:endParaRPr/>
                    </a:p>
                  </a:txBody>
                  <a:tcPr/>
                </a:tc>
              </a:tr>
              <a:tr h="321840">
                <a:tc>
                  <a:txBody>
                    <a:bodyPr/>
                    <a:p>
                      <a:pPr algn="ctr">
                        <a:lnSpc>
                          <a:spcPct val="115000"/>
                        </a:lnSpc>
                      </a:pPr>
                      <a:r>
                        <a:rPr lang="en-US" sz="1100">
                          <a:solidFill>
                            <a:srgbClr val="000000"/>
                          </a:solidFill>
                          <a:latin typeface="Calibri"/>
                          <a:ea typeface="Calibri"/>
                        </a:rPr>
                        <a:t>101</a:t>
                      </a:r>
                      <a:endParaRPr/>
                    </a:p>
                  </a:txBody>
                  <a:tcPr/>
                </a:tc>
                <a:tc>
                  <a:txBody>
                    <a:bodyPr/>
                    <a:p>
                      <a:pPr algn="ctr">
                        <a:lnSpc>
                          <a:spcPct val="115000"/>
                        </a:lnSpc>
                      </a:pPr>
                      <a:r>
                        <a:rPr b="1" lang="en-US" sz="1100">
                          <a:solidFill>
                            <a:srgbClr val="000000"/>
                          </a:solidFill>
                          <a:latin typeface="Calibri"/>
                          <a:ea typeface="Calibri"/>
                        </a:rPr>
                        <a:t>2.3</a:t>
                      </a:r>
                      <a:endParaRPr/>
                    </a:p>
                  </a:txBody>
                  <a:tcPr/>
                </a:tc>
                <a:tc>
                  <a:txBody>
                    <a:bodyPr/>
                    <a:p>
                      <a:pPr algn="ctr">
                        <a:lnSpc>
                          <a:spcPct val="115000"/>
                        </a:lnSpc>
                      </a:pPr>
                      <a:r>
                        <a:rPr lang="en-US" sz="1100">
                          <a:solidFill>
                            <a:srgbClr val="000000"/>
                          </a:solidFill>
                          <a:latin typeface="Calibri"/>
                          <a:ea typeface="Calibri"/>
                        </a:rPr>
                        <a:t>5</a:t>
                      </a:r>
                      <a:endParaRPr/>
                    </a:p>
                  </a:txBody>
                  <a:tcPr/>
                </a:tc>
                <a:tc>
                  <a:txBody>
                    <a:bodyPr/>
                    <a:p>
                      <a:pPr algn="ctr">
                        <a:lnSpc>
                          <a:spcPct val="115000"/>
                        </a:lnSpc>
                      </a:pPr>
                      <a:r>
                        <a:rPr lang="en-US" sz="1100">
                          <a:solidFill>
                            <a:srgbClr val="000000"/>
                          </a:solidFill>
                          <a:latin typeface="Calibri"/>
                          <a:ea typeface="Calibri"/>
                        </a:rPr>
                        <a:t>(5/10) = 0.5</a:t>
                      </a:r>
                      <a:endParaRPr/>
                    </a:p>
                  </a:txBody>
                  <a:tcPr/>
                </a:tc>
              </a:tr>
              <a:tr h="321840">
                <a:tc>
                  <a:txBody>
                    <a:bodyPr/>
                    <a:p>
                      <a:pPr algn="ctr">
                        <a:lnSpc>
                          <a:spcPct val="115000"/>
                        </a:lnSpc>
                      </a:pPr>
                      <a:r>
                        <a:rPr lang="en-US" sz="1100">
                          <a:solidFill>
                            <a:srgbClr val="000000"/>
                          </a:solidFill>
                          <a:latin typeface="Calibri"/>
                          <a:ea typeface="Calibri"/>
                        </a:rPr>
                        <a:t>102</a:t>
                      </a:r>
                      <a:endParaRPr/>
                    </a:p>
                  </a:txBody>
                  <a:tcPr/>
                </a:tc>
                <a:tc>
                  <a:txBody>
                    <a:bodyPr/>
                    <a:p>
                      <a:pPr algn="ctr">
                        <a:lnSpc>
                          <a:spcPct val="115000"/>
                        </a:lnSpc>
                      </a:pPr>
                      <a:r>
                        <a:rPr b="1" lang="en-US" sz="1100">
                          <a:solidFill>
                            <a:srgbClr val="000000"/>
                          </a:solidFill>
                          <a:latin typeface="Calibri"/>
                          <a:ea typeface="Calibri"/>
                        </a:rPr>
                        <a:t>3.1</a:t>
                      </a:r>
                      <a:endParaRPr/>
                    </a:p>
                  </a:txBody>
                  <a:tcPr/>
                </a:tc>
                <a:tc>
                  <a:txBody>
                    <a:bodyPr/>
                    <a:p>
                      <a:pPr algn="ctr">
                        <a:lnSpc>
                          <a:spcPct val="115000"/>
                        </a:lnSpc>
                      </a:pPr>
                      <a:r>
                        <a:rPr lang="en-US" sz="1100">
                          <a:solidFill>
                            <a:srgbClr val="000000"/>
                          </a:solidFill>
                          <a:latin typeface="Calibri"/>
                          <a:ea typeface="Calibri"/>
                        </a:rPr>
                        <a:t>7</a:t>
                      </a:r>
                      <a:endParaRPr/>
                    </a:p>
                  </a:txBody>
                  <a:tcPr/>
                </a:tc>
                <a:tc>
                  <a:txBody>
                    <a:bodyPr/>
                    <a:p>
                      <a:pPr algn="ctr">
                        <a:lnSpc>
                          <a:spcPct val="115000"/>
                        </a:lnSpc>
                      </a:pPr>
                      <a:r>
                        <a:rPr lang="en-US" sz="1100">
                          <a:solidFill>
                            <a:srgbClr val="000000"/>
                          </a:solidFill>
                          <a:latin typeface="Calibri"/>
                          <a:ea typeface="Calibri"/>
                        </a:rPr>
                        <a:t>0.7</a:t>
                      </a:r>
                      <a:endParaRPr/>
                    </a:p>
                  </a:txBody>
                  <a:tcPr/>
                </a:tc>
              </a:tr>
              <a:tr h="321840">
                <a:tc>
                  <a:txBody>
                    <a:bodyPr/>
                    <a:p>
                      <a:pPr algn="ctr">
                        <a:lnSpc>
                          <a:spcPct val="115000"/>
                        </a:lnSpc>
                      </a:pPr>
                      <a:r>
                        <a:rPr lang="en-US" sz="1100">
                          <a:solidFill>
                            <a:srgbClr val="000000"/>
                          </a:solidFill>
                          <a:latin typeface="Calibri"/>
                          <a:ea typeface="Calibri"/>
                        </a:rPr>
                        <a:t>103</a:t>
                      </a:r>
                      <a:endParaRPr/>
                    </a:p>
                  </a:txBody>
                  <a:tcPr/>
                </a:tc>
                <a:tc>
                  <a:txBody>
                    <a:bodyPr/>
                    <a:p>
                      <a:pPr algn="ctr">
                        <a:lnSpc>
                          <a:spcPct val="115000"/>
                        </a:lnSpc>
                      </a:pPr>
                      <a:r>
                        <a:rPr b="1" lang="en-US" sz="1100">
                          <a:solidFill>
                            <a:srgbClr val="000000"/>
                          </a:solidFill>
                          <a:latin typeface="Calibri"/>
                          <a:ea typeface="Calibri"/>
                        </a:rPr>
                        <a:t>3.3</a:t>
                      </a:r>
                      <a:endParaRPr/>
                    </a:p>
                  </a:txBody>
                  <a:tcPr/>
                </a:tc>
                <a:tc>
                  <a:txBody>
                    <a:bodyPr/>
                    <a:p>
                      <a:pPr algn="ctr">
                        <a:lnSpc>
                          <a:spcPct val="115000"/>
                        </a:lnSpc>
                      </a:pPr>
                      <a:r>
                        <a:rPr lang="en-US" sz="1100">
                          <a:solidFill>
                            <a:srgbClr val="000000"/>
                          </a:solidFill>
                          <a:latin typeface="Calibri"/>
                          <a:ea typeface="Calibri"/>
                        </a:rPr>
                        <a:t>8</a:t>
                      </a:r>
                      <a:endParaRPr/>
                    </a:p>
                  </a:txBody>
                  <a:tcPr/>
                </a:tc>
                <a:tc>
                  <a:txBody>
                    <a:bodyPr/>
                    <a:p>
                      <a:pPr algn="ctr">
                        <a:lnSpc>
                          <a:spcPct val="115000"/>
                        </a:lnSpc>
                      </a:pPr>
                      <a:r>
                        <a:rPr lang="en-US" sz="1100">
                          <a:solidFill>
                            <a:srgbClr val="000000"/>
                          </a:solidFill>
                          <a:latin typeface="Calibri"/>
                          <a:ea typeface="Calibri"/>
                        </a:rPr>
                        <a:t>0.8</a:t>
                      </a:r>
                      <a:endParaRPr/>
                    </a:p>
                  </a:txBody>
                  <a:tcPr/>
                </a:tc>
              </a:tr>
              <a:tr h="321840">
                <a:tc>
                  <a:txBody>
                    <a:bodyPr/>
                    <a:p>
                      <a:pPr algn="ctr">
                        <a:lnSpc>
                          <a:spcPct val="115000"/>
                        </a:lnSpc>
                      </a:pPr>
                      <a:r>
                        <a:rPr lang="en-US" sz="1100">
                          <a:solidFill>
                            <a:srgbClr val="000000"/>
                          </a:solidFill>
                          <a:latin typeface="Calibri"/>
                          <a:ea typeface="Calibri"/>
                        </a:rPr>
                        <a:t>201</a:t>
                      </a:r>
                      <a:endParaRPr/>
                    </a:p>
                  </a:txBody>
                  <a:tcPr/>
                </a:tc>
                <a:tc>
                  <a:txBody>
                    <a:bodyPr/>
                    <a:p>
                      <a:pPr algn="ctr">
                        <a:lnSpc>
                          <a:spcPct val="115000"/>
                        </a:lnSpc>
                      </a:pPr>
                      <a:r>
                        <a:rPr b="1" lang="en-US" sz="1100">
                          <a:solidFill>
                            <a:srgbClr val="000000"/>
                          </a:solidFill>
                          <a:latin typeface="Calibri"/>
                          <a:ea typeface="Calibri"/>
                        </a:rPr>
                        <a:t>2.5</a:t>
                      </a:r>
                      <a:endParaRPr/>
                    </a:p>
                  </a:txBody>
                  <a:tcPr/>
                </a:tc>
                <a:tc>
                  <a:txBody>
                    <a:bodyPr/>
                    <a:p>
                      <a:pPr algn="ctr">
                        <a:lnSpc>
                          <a:spcPct val="115000"/>
                        </a:lnSpc>
                      </a:pPr>
                      <a:r>
                        <a:rPr lang="en-US" sz="1100">
                          <a:solidFill>
                            <a:srgbClr val="000000"/>
                          </a:solidFill>
                          <a:latin typeface="Calibri"/>
                          <a:ea typeface="Calibri"/>
                        </a:rPr>
                        <a:t>6</a:t>
                      </a:r>
                      <a:endParaRPr/>
                    </a:p>
                  </a:txBody>
                  <a:tcPr/>
                </a:tc>
                <a:tc>
                  <a:txBody>
                    <a:bodyPr/>
                    <a:p>
                      <a:pPr algn="ctr">
                        <a:lnSpc>
                          <a:spcPct val="115000"/>
                        </a:lnSpc>
                      </a:pPr>
                      <a:r>
                        <a:rPr lang="en-US" sz="1100">
                          <a:solidFill>
                            <a:srgbClr val="000000"/>
                          </a:solidFill>
                          <a:latin typeface="Calibri"/>
                          <a:ea typeface="Calibri"/>
                        </a:rPr>
                        <a:t>0.6</a:t>
                      </a:r>
                      <a:endParaRPr/>
                    </a:p>
                  </a:txBody>
                  <a:tcPr/>
                </a:tc>
              </a:tr>
              <a:tr h="321840">
                <a:tc>
                  <a:txBody>
                    <a:bodyPr/>
                    <a:p>
                      <a:pPr algn="ctr">
                        <a:lnSpc>
                          <a:spcPct val="115000"/>
                        </a:lnSpc>
                      </a:pPr>
                      <a:r>
                        <a:rPr lang="en-US" sz="1100">
                          <a:solidFill>
                            <a:srgbClr val="000000"/>
                          </a:solidFill>
                          <a:latin typeface="Calibri"/>
                          <a:ea typeface="Calibri"/>
                        </a:rPr>
                        <a:t>202</a:t>
                      </a:r>
                      <a:endParaRPr/>
                    </a:p>
                  </a:txBody>
                  <a:tcPr/>
                </a:tc>
                <a:tc>
                  <a:txBody>
                    <a:bodyPr/>
                    <a:p>
                      <a:pPr algn="ctr">
                        <a:lnSpc>
                          <a:spcPct val="115000"/>
                        </a:lnSpc>
                      </a:pPr>
                      <a:r>
                        <a:rPr b="1" lang="en-US" sz="1100">
                          <a:solidFill>
                            <a:srgbClr val="000000"/>
                          </a:solidFill>
                          <a:latin typeface="Calibri"/>
                          <a:ea typeface="Calibri"/>
                        </a:rPr>
                        <a:t>1.7</a:t>
                      </a:r>
                      <a:endParaRPr/>
                    </a:p>
                  </a:txBody>
                  <a:tcPr/>
                </a:tc>
                <a:tc>
                  <a:txBody>
                    <a:bodyPr/>
                    <a:p>
                      <a:pPr algn="ctr">
                        <a:lnSpc>
                          <a:spcPct val="115000"/>
                        </a:lnSpc>
                      </a:pPr>
                      <a:r>
                        <a:rPr lang="en-US" sz="1100">
                          <a:solidFill>
                            <a:srgbClr val="000000"/>
                          </a:solidFill>
                          <a:latin typeface="Calibri"/>
                          <a:ea typeface="Calibri"/>
                        </a:rPr>
                        <a:t>4</a:t>
                      </a:r>
                      <a:endParaRPr/>
                    </a:p>
                  </a:txBody>
                  <a:tcPr/>
                </a:tc>
                <a:tc>
                  <a:txBody>
                    <a:bodyPr/>
                    <a:p>
                      <a:pPr algn="ctr">
                        <a:lnSpc>
                          <a:spcPct val="115000"/>
                        </a:lnSpc>
                      </a:pPr>
                      <a:r>
                        <a:rPr lang="en-US" sz="1100">
                          <a:solidFill>
                            <a:srgbClr val="000000"/>
                          </a:solidFill>
                          <a:latin typeface="Calibri"/>
                          <a:ea typeface="Calibri"/>
                        </a:rPr>
                        <a:t>0.4</a:t>
                      </a:r>
                      <a:endParaRPr/>
                    </a:p>
                  </a:txBody>
                  <a:tcPr/>
                </a:tc>
              </a:tr>
              <a:tr h="321840">
                <a:tc>
                  <a:txBody>
                    <a:bodyPr/>
                    <a:p>
                      <a:pPr algn="ctr">
                        <a:lnSpc>
                          <a:spcPct val="115000"/>
                        </a:lnSpc>
                      </a:pPr>
                      <a:r>
                        <a:rPr lang="en-US" sz="1100">
                          <a:solidFill>
                            <a:srgbClr val="000000"/>
                          </a:solidFill>
                          <a:latin typeface="Calibri"/>
                          <a:ea typeface="Calibri"/>
                        </a:rPr>
                        <a:t>203</a:t>
                      </a:r>
                      <a:endParaRPr/>
                    </a:p>
                  </a:txBody>
                  <a:tcPr/>
                </a:tc>
                <a:tc>
                  <a:txBody>
                    <a:bodyPr/>
                    <a:p>
                      <a:pPr algn="ctr">
                        <a:lnSpc>
                          <a:spcPct val="115000"/>
                        </a:lnSpc>
                      </a:pPr>
                      <a:r>
                        <a:rPr b="1" lang="en-US" sz="1100">
                          <a:solidFill>
                            <a:srgbClr val="000000"/>
                          </a:solidFill>
                          <a:latin typeface="Calibri"/>
                          <a:ea typeface="Calibri"/>
                        </a:rPr>
                        <a:t>1.6</a:t>
                      </a:r>
                      <a:endParaRPr/>
                    </a:p>
                  </a:txBody>
                  <a:tcPr/>
                </a:tc>
                <a:tc>
                  <a:txBody>
                    <a:bodyPr/>
                    <a:p>
                      <a:pPr algn="ctr">
                        <a:lnSpc>
                          <a:spcPct val="115000"/>
                        </a:lnSpc>
                      </a:pPr>
                      <a:r>
                        <a:rPr lang="en-US" sz="1100">
                          <a:solidFill>
                            <a:srgbClr val="000000"/>
                          </a:solidFill>
                          <a:latin typeface="Calibri"/>
                          <a:ea typeface="Calibri"/>
                        </a:rPr>
                        <a:t>3</a:t>
                      </a:r>
                      <a:endParaRPr/>
                    </a:p>
                  </a:txBody>
                  <a:tcPr/>
                </a:tc>
                <a:tc>
                  <a:txBody>
                    <a:bodyPr/>
                    <a:p>
                      <a:pPr algn="ctr">
                        <a:lnSpc>
                          <a:spcPct val="115000"/>
                        </a:lnSpc>
                      </a:pPr>
                      <a:r>
                        <a:rPr lang="en-US" sz="1100">
                          <a:solidFill>
                            <a:srgbClr val="000000"/>
                          </a:solidFill>
                          <a:latin typeface="Calibri"/>
                          <a:ea typeface="Calibri"/>
                        </a:rPr>
                        <a:t>0.3</a:t>
                      </a:r>
                      <a:endParaRPr/>
                    </a:p>
                  </a:txBody>
                  <a:tcPr/>
                </a:tc>
              </a:tr>
              <a:tr h="321840">
                <a:tc>
                  <a:txBody>
                    <a:bodyPr/>
                    <a:p>
                      <a:pPr algn="ctr">
                        <a:lnSpc>
                          <a:spcPct val="115000"/>
                        </a:lnSpc>
                      </a:pPr>
                      <a:r>
                        <a:rPr lang="en-US" sz="1100">
                          <a:solidFill>
                            <a:srgbClr val="000000"/>
                          </a:solidFill>
                          <a:latin typeface="Calibri"/>
                          <a:ea typeface="Calibri"/>
                        </a:rPr>
                        <a:t>965</a:t>
                      </a:r>
                      <a:endParaRPr/>
                    </a:p>
                  </a:txBody>
                  <a:tcPr/>
                </a:tc>
                <a:tc>
                  <a:txBody>
                    <a:bodyPr/>
                    <a:p>
                      <a:pPr algn="ctr">
                        <a:lnSpc>
                          <a:spcPct val="115000"/>
                        </a:lnSpc>
                      </a:pPr>
                      <a:r>
                        <a:rPr b="1" lang="en-US" sz="1100">
                          <a:solidFill>
                            <a:srgbClr val="000000"/>
                          </a:solidFill>
                          <a:latin typeface="Calibri"/>
                          <a:ea typeface="Calibri"/>
                        </a:rPr>
                        <a:t>1.5</a:t>
                      </a:r>
                      <a:endParaRPr/>
                    </a:p>
                  </a:txBody>
                  <a:tcPr/>
                </a:tc>
                <a:tc>
                  <a:txBody>
                    <a:bodyPr/>
                    <a:p>
                      <a:pPr algn="ctr">
                        <a:lnSpc>
                          <a:spcPct val="115000"/>
                        </a:lnSpc>
                      </a:pPr>
                      <a:r>
                        <a:rPr lang="en-US" sz="1100">
                          <a:solidFill>
                            <a:srgbClr val="000000"/>
                          </a:solidFill>
                          <a:latin typeface="Calibri"/>
                          <a:ea typeface="Calibri"/>
                        </a:rPr>
                        <a:t>2</a:t>
                      </a:r>
                      <a:endParaRPr/>
                    </a:p>
                  </a:txBody>
                  <a:tcPr/>
                </a:tc>
                <a:tc>
                  <a:txBody>
                    <a:bodyPr/>
                    <a:p>
                      <a:pPr algn="ctr">
                        <a:lnSpc>
                          <a:spcPct val="115000"/>
                        </a:lnSpc>
                      </a:pPr>
                      <a:r>
                        <a:rPr lang="en-US" sz="1100">
                          <a:solidFill>
                            <a:srgbClr val="000000"/>
                          </a:solidFill>
                          <a:latin typeface="Calibri"/>
                          <a:ea typeface="Calibri"/>
                        </a:rPr>
                        <a:t>0.2</a:t>
                      </a:r>
                      <a:endParaRPr/>
                    </a:p>
                  </a:txBody>
                  <a:tcPr/>
                </a:tc>
              </a:tr>
              <a:tr h="321840">
                <a:tc>
                  <a:txBody>
                    <a:bodyPr/>
                    <a:p>
                      <a:pPr algn="ctr">
                        <a:lnSpc>
                          <a:spcPct val="115000"/>
                        </a:lnSpc>
                      </a:pPr>
                      <a:r>
                        <a:rPr lang="en-US" sz="1100">
                          <a:solidFill>
                            <a:srgbClr val="000000"/>
                          </a:solidFill>
                          <a:latin typeface="Calibri"/>
                          <a:ea typeface="Calibri"/>
                        </a:rPr>
                        <a:t>1810</a:t>
                      </a:r>
                      <a:endParaRPr/>
                    </a:p>
                  </a:txBody>
                  <a:tcPr/>
                </a:tc>
                <a:tc>
                  <a:txBody>
                    <a:bodyPr/>
                    <a:p>
                      <a:pPr algn="ctr">
                        <a:lnSpc>
                          <a:spcPct val="115000"/>
                        </a:lnSpc>
                      </a:pPr>
                      <a:r>
                        <a:rPr b="1" lang="en-US" sz="1100">
                          <a:solidFill>
                            <a:srgbClr val="000000"/>
                          </a:solidFill>
                          <a:latin typeface="Calibri"/>
                          <a:ea typeface="Calibri"/>
                        </a:rPr>
                        <a:t>13</a:t>
                      </a:r>
                      <a:endParaRPr/>
                    </a:p>
                  </a:txBody>
                  <a:tcPr/>
                </a:tc>
                <a:tc>
                  <a:txBody>
                    <a:bodyPr/>
                    <a:p>
                      <a:pPr algn="ctr">
                        <a:lnSpc>
                          <a:spcPct val="115000"/>
                        </a:lnSpc>
                      </a:pPr>
                      <a:r>
                        <a:rPr lang="en-US" sz="1100">
                          <a:solidFill>
                            <a:srgbClr val="000000"/>
                          </a:solidFill>
                          <a:latin typeface="Calibri"/>
                          <a:ea typeface="Calibri"/>
                        </a:rPr>
                        <a:t>10</a:t>
                      </a:r>
                      <a:endParaRPr/>
                    </a:p>
                  </a:txBody>
                  <a:tcPr/>
                </a:tc>
                <a:tc>
                  <a:txBody>
                    <a:bodyPr/>
                    <a:p>
                      <a:pPr algn="ctr">
                        <a:lnSpc>
                          <a:spcPct val="115000"/>
                        </a:lnSpc>
                      </a:pPr>
                      <a:r>
                        <a:rPr lang="en-US" sz="1100">
                          <a:solidFill>
                            <a:srgbClr val="000000"/>
                          </a:solidFill>
                          <a:latin typeface="Calibri"/>
                          <a:ea typeface="Calibri"/>
                        </a:rPr>
                        <a:t>1.0</a:t>
                      </a:r>
                      <a:endParaRPr/>
                    </a:p>
                  </a:txBody>
                  <a:tcPr/>
                </a:tc>
              </a:tr>
              <a:tr h="418320">
                <a:tc>
                  <a:txBody>
                    <a:bodyPr/>
                    <a:p>
                      <a:pPr algn="ctr">
                        <a:lnSpc>
                          <a:spcPct val="115000"/>
                        </a:lnSpc>
                      </a:pPr>
                      <a:r>
                        <a:rPr lang="en-US" sz="1100">
                          <a:solidFill>
                            <a:srgbClr val="000000"/>
                          </a:solidFill>
                          <a:latin typeface="Calibri"/>
                          <a:ea typeface="Calibri"/>
                        </a:rPr>
                        <a:t>1805</a:t>
                      </a:r>
                      <a:endParaRPr/>
                    </a:p>
                  </a:txBody>
                  <a:tcPr/>
                </a:tc>
                <a:tc>
                  <a:txBody>
                    <a:bodyPr/>
                    <a:p>
                      <a:pPr algn="ctr">
                        <a:lnSpc>
                          <a:spcPct val="115000"/>
                        </a:lnSpc>
                      </a:pPr>
                      <a:r>
                        <a:rPr b="1" lang="en-US" sz="1100">
                          <a:solidFill>
                            <a:srgbClr val="000000"/>
                          </a:solidFill>
                          <a:latin typeface="Calibri"/>
                          <a:ea typeface="Calibri"/>
                        </a:rPr>
                        <a:t>5</a:t>
                      </a:r>
                      <a:endParaRPr/>
                    </a:p>
                  </a:txBody>
                  <a:tcPr/>
                </a:tc>
                <a:tc>
                  <a:txBody>
                    <a:bodyPr/>
                    <a:p>
                      <a:pPr algn="ctr">
                        <a:lnSpc>
                          <a:spcPct val="115000"/>
                        </a:lnSpc>
                      </a:pPr>
                      <a:r>
                        <a:rPr lang="en-US" sz="1100">
                          <a:solidFill>
                            <a:srgbClr val="000000"/>
                          </a:solidFill>
                          <a:latin typeface="Calibri"/>
                          <a:ea typeface="Calibri"/>
                        </a:rPr>
                        <a:t>9</a:t>
                      </a:r>
                      <a:endParaRPr/>
                    </a:p>
                  </a:txBody>
                  <a:tcPr/>
                </a:tc>
                <a:tc>
                  <a:txBody>
                    <a:bodyPr/>
                    <a:p>
                      <a:pPr algn="ctr">
                        <a:lnSpc>
                          <a:spcPct val="115000"/>
                        </a:lnSpc>
                      </a:pPr>
                      <a:r>
                        <a:rPr lang="en-US" sz="1100">
                          <a:solidFill>
                            <a:srgbClr val="000000"/>
                          </a:solidFill>
                          <a:latin typeface="Calibri"/>
                          <a:ea typeface="Calibri"/>
                        </a:rPr>
                        <a:t>0.9</a:t>
                      </a:r>
                      <a:endParaRPr/>
                    </a:p>
                  </a:txBody>
                  <a:tcPr/>
                </a:tc>
              </a:tr>
            </a:tbl>
          </a:graphicData>
        </a:graphic>
      </p:graphicFrame>
      <p:sp>
        <p:nvSpPr>
          <p:cNvPr id="162" name="CustomShape 2"/>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When to use each Technique</a:t>
            </a:r>
            <a:endParaRPr/>
          </a:p>
        </p:txBody>
      </p:sp>
      <p:sp>
        <p:nvSpPr>
          <p:cNvPr id="163" name="CustomShape 3"/>
          <p:cNvSpPr/>
          <p:nvPr/>
        </p:nvSpPr>
        <p:spPr>
          <a:xfrm>
            <a:off x="304920" y="1051920"/>
            <a:ext cx="4037760" cy="5850720"/>
          </a:xfrm>
          <a:prstGeom prst="rect">
            <a:avLst/>
          </a:prstGeom>
          <a:noFill/>
          <a:ln>
            <a:noFill/>
          </a:ln>
        </p:spPr>
        <p:txBody>
          <a:bodyPr lIns="90000" rIns="90000" tIns="45000" bIns="45000"/>
          <a:p>
            <a:pPr>
              <a:lnSpc>
                <a:spcPct val="100000"/>
              </a:lnSpc>
            </a:pPr>
            <a:r>
              <a:rPr lang="en-US">
                <a:solidFill>
                  <a:srgbClr val="ff0000"/>
                </a:solidFill>
                <a:latin typeface="Calibri"/>
              </a:rPr>
              <a:t>Rank-Order</a:t>
            </a:r>
            <a:endParaRPr/>
          </a:p>
          <a:p>
            <a:pPr>
              <a:lnSpc>
                <a:spcPct val="100000"/>
              </a:lnSpc>
            </a:pPr>
            <a:r>
              <a:rPr lang="en-US">
                <a:solidFill>
                  <a:srgbClr val="000000"/>
                </a:solidFill>
                <a:latin typeface="Calibri"/>
              </a:rPr>
              <a:t>Very helpful if you cannot threshold, and have limited information about the accuracy of your data.</a:t>
            </a:r>
            <a:endParaRPr/>
          </a:p>
          <a:p>
            <a:pPr>
              <a:lnSpc>
                <a:spcPct val="100000"/>
              </a:lnSpc>
            </a:pPr>
            <a:r>
              <a:rPr lang="en-US">
                <a:solidFill>
                  <a:srgbClr val="000000"/>
                </a:solidFill>
                <a:latin typeface="Calibri"/>
              </a:rPr>
              <a:t>For Each Attribute, you:</a:t>
            </a:r>
            <a:endParaRPr/>
          </a:p>
          <a:p>
            <a:pPr>
              <a:lnSpc>
                <a:spcPct val="100000"/>
              </a:lnSpc>
            </a:pPr>
            <a:endParaRPr/>
          </a:p>
          <a:p>
            <a:pPr>
              <a:lnSpc>
                <a:spcPct val="100000"/>
              </a:lnSpc>
              <a:buFont typeface="StarSymbol"/>
              <a:buAutoNum type="arabicParenR"/>
            </a:pPr>
            <a:r>
              <a:rPr lang="en-US">
                <a:solidFill>
                  <a:srgbClr val="000000"/>
                </a:solidFill>
                <a:latin typeface="Calibri"/>
              </a:rPr>
              <a:t>Determine the rank of each unit of analysis (in our case, Hydrologic Unit Codes [HUCs]).   Make sure to rank in the right order – more vulnerable areas need to have a lower rank, while less vulnerable areas should have smaller values / higher ranks (closer to 1).</a:t>
            </a:r>
            <a:endParaRPr/>
          </a:p>
          <a:p>
            <a:pPr>
              <a:lnSpc>
                <a:spcPct val="100000"/>
              </a:lnSpc>
              <a:buFont typeface="StarSymbol"/>
              <a:buAutoNum type="arabicParenR"/>
            </a:pPr>
            <a:r>
              <a:rPr lang="en-US">
                <a:solidFill>
                  <a:srgbClr val="000000"/>
                </a:solidFill>
                <a:latin typeface="Calibri"/>
              </a:rPr>
              <a:t>Divide each value by the maximum rank.</a:t>
            </a:r>
            <a:endParaRPr/>
          </a:p>
          <a:p>
            <a:pPr>
              <a:lnSpc>
                <a:spcPct val="100000"/>
              </a:lnSpc>
            </a:pPr>
            <a:endParaRPr/>
          </a:p>
          <a:p>
            <a:pPr>
              <a:lnSpc>
                <a:spcPct val="100000"/>
              </a:lnSpc>
            </a:pPr>
            <a:endParaRPr/>
          </a:p>
        </p:txBody>
      </p:sp>
      <p:sp>
        <p:nvSpPr>
          <p:cNvPr id="164" name="CustomShape 4"/>
          <p:cNvSpPr/>
          <p:nvPr/>
        </p:nvSpPr>
        <p:spPr>
          <a:xfrm>
            <a:off x="4343400" y="1447920"/>
            <a:ext cx="4342680" cy="637920"/>
          </a:xfrm>
          <a:prstGeom prst="rect">
            <a:avLst/>
          </a:prstGeom>
          <a:noFill/>
          <a:ln>
            <a:noFill/>
          </a:ln>
        </p:spPr>
        <p:txBody>
          <a:bodyPr lIns="90000" rIns="90000" tIns="45000" bIns="45000"/>
          <a:p>
            <a:pPr>
              <a:lnSpc>
                <a:spcPct val="100000"/>
              </a:lnSpc>
            </a:pPr>
            <a:r>
              <a:rPr b="1" lang="en-US" u="sng">
                <a:solidFill>
                  <a:srgbClr val="000000"/>
                </a:solidFill>
                <a:latin typeface="Calibri"/>
              </a:rPr>
              <a:t>Flood Risk Example (more rain = more risk)</a:t>
            </a:r>
            <a:endParaRPr/>
          </a:p>
        </p:txBody>
      </p:sp>
      <p:sp>
        <p:nvSpPr>
          <p:cNvPr id="165" name="CustomShape 5"/>
          <p:cNvSpPr/>
          <p:nvPr/>
        </p:nvSpPr>
        <p:spPr>
          <a:xfrm>
            <a:off x="0" y="6432840"/>
            <a:ext cx="9143280" cy="790560"/>
          </a:xfrm>
          <a:prstGeom prst="rect">
            <a:avLst/>
          </a:prstGeom>
          <a:noFill/>
          <a:ln>
            <a:noFill/>
          </a:ln>
        </p:spPr>
        <p:txBody>
          <a:bodyPr lIns="90000" rIns="90000" tIns="45000" bIns="45000"/>
          <a:p>
            <a:pPr>
              <a:lnSpc>
                <a:spcPct val="100000"/>
              </a:lnSpc>
            </a:pPr>
            <a:r>
              <a:rPr lang="en-US" sz="1400">
                <a:solidFill>
                  <a:srgbClr val="000000"/>
                </a:solidFill>
                <a:latin typeface="Calibri"/>
              </a:rPr>
              <a:t>Vörösmarty, C., P. McIntyre, et al. (2010). "Global threats to human water security and river biodiversity." </a:t>
            </a:r>
            <a:r>
              <a:rPr lang="en-US" sz="1400" u="sng">
                <a:solidFill>
                  <a:srgbClr val="000000"/>
                </a:solidFill>
                <a:latin typeface="Calibri"/>
              </a:rPr>
              <a:t>Nature </a:t>
            </a:r>
            <a:r>
              <a:rPr b="1" lang="en-US" sz="1400" u="sng">
                <a:solidFill>
                  <a:srgbClr val="000000"/>
                </a:solidFill>
                <a:latin typeface="Calibri"/>
              </a:rPr>
              <a:t>467(7315): 555-561.</a:t>
            </a:r>
            <a:endParaRPr/>
          </a:p>
          <a:p>
            <a:pPr>
              <a:lnSpc>
                <a:spcPct val="100000"/>
              </a:lnSpc>
            </a:pPr>
            <a:r>
              <a:rPr lang="en-US" sz="1400">
                <a:solidFill>
                  <a:srgbClr val="000000"/>
                </a:solidFill>
                <a:latin typeface="Calibri"/>
              </a:rPr>
              <a:t>	</a:t>
            </a:r>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Today’s Goals</a:t>
            </a:r>
            <a:endParaRPr/>
          </a:p>
        </p:txBody>
      </p:sp>
      <p:sp>
        <p:nvSpPr>
          <p:cNvPr id="115" name="CustomShape 2"/>
          <p:cNvSpPr/>
          <p:nvPr/>
        </p:nvSpPr>
        <p:spPr>
          <a:xfrm>
            <a:off x="457200" y="1600200"/>
            <a:ext cx="8228880" cy="4525200"/>
          </a:xfrm>
          <a:prstGeom prst="rect">
            <a:avLst/>
          </a:prstGeom>
          <a:noFill/>
          <a:ln>
            <a:noFill/>
          </a:ln>
        </p:spPr>
        <p:txBody>
          <a:bodyPr lIns="90000" rIns="90000" tIns="45000" bIns="45000"/>
          <a:p>
            <a:pPr>
              <a:lnSpc>
                <a:spcPct val="100000"/>
              </a:lnSpc>
              <a:buFont typeface="Arial"/>
              <a:buChar char="•"/>
            </a:pPr>
            <a:r>
              <a:rPr lang="en-US" sz="3200">
                <a:solidFill>
                  <a:srgbClr val="ff0000"/>
                </a:solidFill>
                <a:latin typeface="Calibri"/>
              </a:rPr>
              <a:t>What is data aggregation?  Why use it?</a:t>
            </a:r>
            <a:endParaRPr/>
          </a:p>
          <a:p>
            <a:pPr>
              <a:lnSpc>
                <a:spcPct val="100000"/>
              </a:lnSpc>
              <a:buFont typeface="Arial"/>
              <a:buChar char="•"/>
            </a:pPr>
            <a:r>
              <a:rPr lang="en-US" sz="3200">
                <a:solidFill>
                  <a:srgbClr val="000000"/>
                </a:solidFill>
                <a:latin typeface="Calibri"/>
              </a:rPr>
              <a:t>What is an example of data aggregation?</a:t>
            </a:r>
            <a:endParaRPr/>
          </a:p>
          <a:p>
            <a:pPr>
              <a:lnSpc>
                <a:spcPct val="100000"/>
              </a:lnSpc>
              <a:buFont typeface="Arial"/>
              <a:buChar char="•"/>
            </a:pPr>
            <a:r>
              <a:rPr lang="en-US" sz="3200">
                <a:solidFill>
                  <a:srgbClr val="000000"/>
                </a:solidFill>
                <a:latin typeface="Calibri"/>
              </a:rPr>
              <a:t>What else should I know?</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6" name="CustomShape 1"/>
          <p:cNvSpPr/>
          <p:nvPr/>
        </p:nvSpPr>
        <p:spPr>
          <a:xfrm>
            <a:off x="457200" y="1600200"/>
            <a:ext cx="8228880" cy="4525200"/>
          </a:xfrm>
          <a:prstGeom prst="rect">
            <a:avLst/>
          </a:prstGeom>
          <a:noFill/>
          <a:ln>
            <a:noFill/>
          </a:ln>
        </p:spPr>
        <p:txBody>
          <a:bodyPr lIns="90000" rIns="90000" tIns="45000" bIns="45000"/>
          <a:p>
            <a:pPr algn="ctr">
              <a:lnSpc>
                <a:spcPct val="100000"/>
              </a:lnSpc>
            </a:pPr>
            <a:r>
              <a:rPr lang="en-US" sz="3200">
                <a:solidFill>
                  <a:srgbClr val="000000"/>
                </a:solidFill>
                <a:latin typeface="Calibri"/>
              </a:rPr>
              <a:t>[EXCEL EXAMPLE OF STANDARDIZATION]</a:t>
            </a:r>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7"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Steps!</a:t>
            </a:r>
            <a:endParaRPr/>
          </a:p>
        </p:txBody>
      </p:sp>
      <p:sp>
        <p:nvSpPr>
          <p:cNvPr id="168" name="CustomShape 2"/>
          <p:cNvSpPr/>
          <p:nvPr/>
        </p:nvSpPr>
        <p:spPr>
          <a:xfrm>
            <a:off x="457200" y="1371600"/>
            <a:ext cx="8228880" cy="5257080"/>
          </a:xfrm>
          <a:prstGeom prst="rect">
            <a:avLst/>
          </a:prstGeom>
          <a:noFill/>
          <a:ln>
            <a:noFill/>
          </a:ln>
        </p:spPr>
        <p:txBody>
          <a:bodyPr lIns="90000" rIns="90000" tIns="45000" bIns="45000"/>
          <a:p>
            <a:pPr>
              <a:lnSpc>
                <a:spcPct val="100000"/>
              </a:lnSpc>
            </a:pPr>
            <a:r>
              <a:rPr lang="en-US" sz="3200">
                <a:solidFill>
                  <a:srgbClr val="000000"/>
                </a:solidFill>
                <a:latin typeface="Calibri"/>
              </a:rPr>
              <a:t>(1) Data Selection</a:t>
            </a:r>
            <a:endParaRPr/>
          </a:p>
          <a:p>
            <a:pPr>
              <a:lnSpc>
                <a:spcPct val="100000"/>
              </a:lnSpc>
            </a:pPr>
            <a:r>
              <a:rPr lang="en-US" sz="3200">
                <a:solidFill>
                  <a:srgbClr val="000000"/>
                </a:solidFill>
                <a:latin typeface="Calibri"/>
              </a:rPr>
              <a:t>(2) Data Creation / Identification / Integration</a:t>
            </a:r>
            <a:endParaRPr/>
          </a:p>
          <a:p>
            <a:pPr>
              <a:lnSpc>
                <a:spcPct val="100000"/>
              </a:lnSpc>
            </a:pPr>
            <a:r>
              <a:rPr lang="en-US" sz="3200">
                <a:solidFill>
                  <a:srgbClr val="000000"/>
                </a:solidFill>
                <a:latin typeface="Calibri"/>
              </a:rPr>
              <a:t>(3) Multivariate Analysis</a:t>
            </a:r>
            <a:endParaRPr/>
          </a:p>
          <a:p>
            <a:pPr>
              <a:lnSpc>
                <a:spcPct val="100000"/>
              </a:lnSpc>
            </a:pPr>
            <a:r>
              <a:rPr lang="en-US" sz="3200">
                <a:solidFill>
                  <a:srgbClr val="000000"/>
                </a:solidFill>
                <a:latin typeface="Calibri"/>
              </a:rPr>
              <a:t>(4) Standardization</a:t>
            </a:r>
            <a:endParaRPr/>
          </a:p>
          <a:p>
            <a:pPr>
              <a:lnSpc>
                <a:spcPct val="100000"/>
              </a:lnSpc>
            </a:pPr>
            <a:r>
              <a:rPr lang="en-US" sz="3200">
                <a:solidFill>
                  <a:srgbClr val="ff0000"/>
                </a:solidFill>
                <a:latin typeface="Calibri"/>
              </a:rPr>
              <a:t>(5) Weighting</a:t>
            </a:r>
            <a:endParaRPr/>
          </a:p>
          <a:p>
            <a:pPr>
              <a:lnSpc>
                <a:spcPct val="100000"/>
              </a:lnSpc>
            </a:pPr>
            <a:r>
              <a:rPr lang="en-US" sz="3200">
                <a:solidFill>
                  <a:srgbClr val="000000"/>
                </a:solidFill>
                <a:latin typeface="Calibri"/>
              </a:rPr>
              <a:t>(6) Aggregation</a:t>
            </a:r>
            <a:endParaRPr/>
          </a:p>
          <a:p>
            <a:pPr>
              <a:lnSpc>
                <a:spcPct val="100000"/>
              </a:lnSpc>
            </a:pPr>
            <a:r>
              <a:rPr lang="en-US" sz="3200">
                <a:solidFill>
                  <a:srgbClr val="000000"/>
                </a:solidFill>
                <a:latin typeface="Calibri"/>
              </a:rPr>
              <a:t>(7) Sensitivity / Uncertainty</a:t>
            </a:r>
            <a:endParaRPr/>
          </a:p>
          <a:p>
            <a:pPr>
              <a:lnSpc>
                <a:spcPct val="100000"/>
              </a:lnSpc>
            </a:pPr>
            <a:r>
              <a:rPr lang="en-US" sz="3200">
                <a:solidFill>
                  <a:srgbClr val="000000"/>
                </a:solidFill>
                <a:latin typeface="Calibri"/>
              </a:rPr>
              <a:t>(8) Analysis / Visualization</a:t>
            </a:r>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9"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Many methods for weighting…</a:t>
            </a:r>
            <a:endParaRPr/>
          </a:p>
        </p:txBody>
      </p:sp>
      <p:sp>
        <p:nvSpPr>
          <p:cNvPr id="170" name="CustomShape 2"/>
          <p:cNvSpPr/>
          <p:nvPr/>
        </p:nvSpPr>
        <p:spPr>
          <a:xfrm>
            <a:off x="457200" y="1600200"/>
            <a:ext cx="8228880" cy="4525200"/>
          </a:xfrm>
          <a:prstGeom prst="rect">
            <a:avLst/>
          </a:prstGeom>
          <a:noFill/>
          <a:ln>
            <a:noFill/>
          </a:ln>
        </p:spPr>
        <p:txBody>
          <a:bodyPr lIns="90000" rIns="90000" tIns="45000" bIns="45000"/>
          <a:p>
            <a:pPr>
              <a:lnSpc>
                <a:spcPct val="100000"/>
              </a:lnSpc>
              <a:buFont typeface="Arial"/>
              <a:buChar char="•"/>
            </a:pPr>
            <a:r>
              <a:rPr lang="en-US" sz="3200">
                <a:solidFill>
                  <a:srgbClr val="000000"/>
                </a:solidFill>
                <a:latin typeface="Calibri"/>
              </a:rPr>
              <a:t>You already learned:</a:t>
            </a:r>
            <a:endParaRPr/>
          </a:p>
          <a:p>
            <a:pPr lvl="1">
              <a:lnSpc>
                <a:spcPct val="100000"/>
              </a:lnSpc>
              <a:buFont typeface="Arial"/>
              <a:buChar char="–"/>
            </a:pPr>
            <a:r>
              <a:rPr lang="en-US" sz="2800">
                <a:solidFill>
                  <a:srgbClr val="000000"/>
                </a:solidFill>
                <a:latin typeface="Calibri"/>
              </a:rPr>
              <a:t>Relative to minimum</a:t>
            </a:r>
            <a:endParaRPr/>
          </a:p>
          <a:p>
            <a:pPr lvl="2">
              <a:lnSpc>
                <a:spcPct val="100000"/>
              </a:lnSpc>
              <a:buFont typeface="Arial"/>
              <a:buChar char="•"/>
            </a:pPr>
            <a:r>
              <a:rPr lang="en-US" sz="2400">
                <a:solidFill>
                  <a:srgbClr val="000000"/>
                </a:solidFill>
                <a:latin typeface="Calibri"/>
              </a:rPr>
              <a:t>What is the least important attribute?  How many times more important are other attributes than it?</a:t>
            </a:r>
            <a:endParaRPr/>
          </a:p>
          <a:p>
            <a:pPr lvl="1">
              <a:lnSpc>
                <a:spcPct val="100000"/>
              </a:lnSpc>
              <a:buFont typeface="Arial"/>
              <a:buChar char="–"/>
            </a:pPr>
            <a:r>
              <a:rPr lang="en-US" sz="2800">
                <a:solidFill>
                  <a:srgbClr val="000000"/>
                </a:solidFill>
                <a:latin typeface="Calibri"/>
              </a:rPr>
              <a:t>Swing Weighting</a:t>
            </a:r>
            <a:endParaRPr/>
          </a:p>
          <a:p>
            <a:pPr lvl="2">
              <a:lnSpc>
                <a:spcPct val="100000"/>
              </a:lnSpc>
              <a:buFont typeface="Arial"/>
              <a:buChar char="•"/>
            </a:pPr>
            <a:r>
              <a:rPr lang="en-US" sz="2400">
                <a:solidFill>
                  <a:srgbClr val="000000"/>
                </a:solidFill>
                <a:latin typeface="Calibri"/>
              </a:rPr>
              <a:t>How important is a swing from the worst outcome to the best for a given indicator?</a:t>
            </a:r>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1"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Many methods for weighting…</a:t>
            </a:r>
            <a:endParaRPr/>
          </a:p>
        </p:txBody>
      </p:sp>
      <p:sp>
        <p:nvSpPr>
          <p:cNvPr id="172" name="CustomShape 2"/>
          <p:cNvSpPr/>
          <p:nvPr/>
        </p:nvSpPr>
        <p:spPr>
          <a:xfrm>
            <a:off x="457200" y="1600200"/>
            <a:ext cx="8228880" cy="4525200"/>
          </a:xfrm>
          <a:prstGeom prst="rect">
            <a:avLst/>
          </a:prstGeom>
          <a:noFill/>
          <a:ln>
            <a:noFill/>
          </a:ln>
        </p:spPr>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3"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Considerations when you weight</a:t>
            </a:r>
            <a:endParaRPr/>
          </a:p>
        </p:txBody>
      </p:sp>
      <p:sp>
        <p:nvSpPr>
          <p:cNvPr id="174" name="CustomShape 2"/>
          <p:cNvSpPr/>
          <p:nvPr/>
        </p:nvSpPr>
        <p:spPr>
          <a:xfrm>
            <a:off x="457200" y="1600200"/>
            <a:ext cx="8228880" cy="4525200"/>
          </a:xfrm>
          <a:prstGeom prst="rect">
            <a:avLst/>
          </a:prstGeom>
          <a:noFill/>
          <a:ln>
            <a:noFill/>
          </a:ln>
        </p:spPr>
        <p:txBody>
          <a:bodyPr lIns="90000" rIns="90000" tIns="45000" bIns="45000"/>
          <a:p>
            <a:pPr>
              <a:lnSpc>
                <a:spcPct val="100000"/>
              </a:lnSpc>
              <a:buFont typeface="Arial"/>
              <a:buChar char="•"/>
            </a:pPr>
            <a:r>
              <a:rPr lang="en-US" sz="3200">
                <a:solidFill>
                  <a:srgbClr val="000000"/>
                </a:solidFill>
                <a:latin typeface="Calibri"/>
              </a:rPr>
              <a:t>Multicollinearity!  If two indicators have the same data in them, giving them a lot of weight can lead to “double counting”.</a:t>
            </a:r>
            <a:endParaRPr/>
          </a:p>
          <a:p>
            <a:pPr>
              <a:lnSpc>
                <a:spcPct val="100000"/>
              </a:lnSpc>
              <a:buFont typeface="Arial"/>
              <a:buChar char="•"/>
            </a:pPr>
            <a:r>
              <a:rPr lang="en-US" sz="3200">
                <a:solidFill>
                  <a:srgbClr val="000000"/>
                </a:solidFill>
                <a:latin typeface="Calibri"/>
              </a:rPr>
              <a:t>Sensitivity!  Even if you choose not to weight (aka Equal Weighting), your results still might be sensitive to that decision.</a:t>
            </a:r>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5"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Steps!</a:t>
            </a:r>
            <a:endParaRPr/>
          </a:p>
        </p:txBody>
      </p:sp>
      <p:sp>
        <p:nvSpPr>
          <p:cNvPr id="176" name="CustomShape 2"/>
          <p:cNvSpPr/>
          <p:nvPr/>
        </p:nvSpPr>
        <p:spPr>
          <a:xfrm>
            <a:off x="457200" y="1371600"/>
            <a:ext cx="8228880" cy="5257080"/>
          </a:xfrm>
          <a:prstGeom prst="rect">
            <a:avLst/>
          </a:prstGeom>
          <a:noFill/>
          <a:ln>
            <a:noFill/>
          </a:ln>
        </p:spPr>
        <p:txBody>
          <a:bodyPr lIns="90000" rIns="90000" tIns="45000" bIns="45000"/>
          <a:p>
            <a:pPr>
              <a:lnSpc>
                <a:spcPct val="100000"/>
              </a:lnSpc>
            </a:pPr>
            <a:r>
              <a:rPr lang="en-US" sz="3200">
                <a:solidFill>
                  <a:srgbClr val="000000"/>
                </a:solidFill>
                <a:latin typeface="Calibri"/>
              </a:rPr>
              <a:t>(1) Data Selection</a:t>
            </a:r>
            <a:endParaRPr/>
          </a:p>
          <a:p>
            <a:pPr>
              <a:lnSpc>
                <a:spcPct val="100000"/>
              </a:lnSpc>
            </a:pPr>
            <a:r>
              <a:rPr lang="en-US" sz="3200">
                <a:solidFill>
                  <a:srgbClr val="000000"/>
                </a:solidFill>
                <a:latin typeface="Calibri"/>
              </a:rPr>
              <a:t>(2) Data Creation / Identification / Integration</a:t>
            </a:r>
            <a:endParaRPr/>
          </a:p>
          <a:p>
            <a:pPr>
              <a:lnSpc>
                <a:spcPct val="100000"/>
              </a:lnSpc>
            </a:pPr>
            <a:r>
              <a:rPr lang="en-US" sz="3200">
                <a:solidFill>
                  <a:srgbClr val="000000"/>
                </a:solidFill>
                <a:latin typeface="Calibri"/>
              </a:rPr>
              <a:t>(3) Multivariate Analysis</a:t>
            </a:r>
            <a:endParaRPr/>
          </a:p>
          <a:p>
            <a:pPr>
              <a:lnSpc>
                <a:spcPct val="100000"/>
              </a:lnSpc>
            </a:pPr>
            <a:r>
              <a:rPr lang="en-US" sz="3200">
                <a:solidFill>
                  <a:srgbClr val="000000"/>
                </a:solidFill>
                <a:latin typeface="Calibri"/>
              </a:rPr>
              <a:t>(4) Standardization</a:t>
            </a:r>
            <a:endParaRPr/>
          </a:p>
          <a:p>
            <a:pPr>
              <a:lnSpc>
                <a:spcPct val="100000"/>
              </a:lnSpc>
            </a:pPr>
            <a:r>
              <a:rPr lang="en-US" sz="3200">
                <a:solidFill>
                  <a:srgbClr val="000000"/>
                </a:solidFill>
                <a:latin typeface="Calibri"/>
              </a:rPr>
              <a:t>(5) Weighting</a:t>
            </a:r>
            <a:endParaRPr/>
          </a:p>
          <a:p>
            <a:pPr>
              <a:lnSpc>
                <a:spcPct val="100000"/>
              </a:lnSpc>
            </a:pPr>
            <a:r>
              <a:rPr lang="en-US" sz="3200">
                <a:solidFill>
                  <a:srgbClr val="ff0000"/>
                </a:solidFill>
                <a:latin typeface="Calibri"/>
              </a:rPr>
              <a:t>(6) Aggregation</a:t>
            </a:r>
            <a:endParaRPr/>
          </a:p>
          <a:p>
            <a:pPr>
              <a:lnSpc>
                <a:spcPct val="100000"/>
              </a:lnSpc>
            </a:pPr>
            <a:r>
              <a:rPr lang="en-US" sz="3200">
                <a:solidFill>
                  <a:srgbClr val="000000"/>
                </a:solidFill>
                <a:latin typeface="Calibri"/>
              </a:rPr>
              <a:t>(7) Sensitivity / Uncertainty</a:t>
            </a:r>
            <a:endParaRPr/>
          </a:p>
          <a:p>
            <a:pPr>
              <a:lnSpc>
                <a:spcPct val="100000"/>
              </a:lnSpc>
            </a:pPr>
            <a:r>
              <a:rPr lang="en-US" sz="3200">
                <a:solidFill>
                  <a:srgbClr val="000000"/>
                </a:solidFill>
                <a:latin typeface="Calibri"/>
              </a:rPr>
              <a:t>(8) Analysis / Visualization</a:t>
            </a:r>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7"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Aggregation Strategies</a:t>
            </a:r>
            <a:endParaRPr/>
          </a:p>
        </p:txBody>
      </p:sp>
      <p:sp>
        <p:nvSpPr>
          <p:cNvPr id="178" name="CustomShape 2"/>
          <p:cNvSpPr/>
          <p:nvPr/>
        </p:nvSpPr>
        <p:spPr>
          <a:xfrm>
            <a:off x="457200" y="1600200"/>
            <a:ext cx="8228880" cy="4525200"/>
          </a:xfrm>
          <a:prstGeom prst="rect">
            <a:avLst/>
          </a:prstGeom>
          <a:noFill/>
          <a:ln>
            <a:noFill/>
          </a:ln>
        </p:spPr>
        <p:txBody>
          <a:bodyPr lIns="90000" rIns="90000" tIns="45000" bIns="45000"/>
          <a:p>
            <a:pPr>
              <a:lnSpc>
                <a:spcPct val="100000"/>
              </a:lnSpc>
              <a:buFont typeface="Arial"/>
              <a:buChar char="•"/>
            </a:pPr>
            <a:r>
              <a:rPr lang="en-US" sz="3200">
                <a:solidFill>
                  <a:srgbClr val="000000"/>
                </a:solidFill>
                <a:latin typeface="Calibri"/>
              </a:rPr>
              <a:t>Weighted Linear Combination (WLC)</a:t>
            </a:r>
            <a:endParaRPr/>
          </a:p>
          <a:p>
            <a:pPr>
              <a:lnSpc>
                <a:spcPct val="100000"/>
              </a:lnSpc>
              <a:buFont typeface="Arial"/>
              <a:buChar char="•"/>
            </a:pPr>
            <a:r>
              <a:rPr lang="en-US" sz="3200">
                <a:solidFill>
                  <a:srgbClr val="000000"/>
                </a:solidFill>
                <a:latin typeface="Calibri"/>
              </a:rPr>
              <a:t>Data Envelopment Analysis (DEA)</a:t>
            </a:r>
            <a:endParaRPr/>
          </a:p>
          <a:p>
            <a:pPr>
              <a:lnSpc>
                <a:spcPct val="100000"/>
              </a:lnSpc>
              <a:buFont typeface="Arial"/>
              <a:buChar char="•"/>
            </a:pPr>
            <a:r>
              <a:rPr lang="en-US" sz="3200">
                <a:solidFill>
                  <a:srgbClr val="000000"/>
                </a:solidFill>
                <a:latin typeface="Calibri"/>
              </a:rPr>
              <a:t>Pareto Rank Order (PAR)</a:t>
            </a:r>
            <a:endParaRPr/>
          </a:p>
          <a:p>
            <a:pPr>
              <a:lnSpc>
                <a:spcPct val="100000"/>
              </a:lnSpc>
              <a:buFont typeface="Arial"/>
              <a:buChar char="•"/>
            </a:pPr>
            <a:r>
              <a:rPr lang="en-US" sz="3200">
                <a:solidFill>
                  <a:srgbClr val="000000"/>
                </a:solidFill>
                <a:latin typeface="Calibri"/>
              </a:rPr>
              <a:t>Ordered Weighted Average (OWA)</a:t>
            </a:r>
            <a:endParaRPr/>
          </a:p>
          <a:p>
            <a:pPr>
              <a:lnSpc>
                <a:spcPct val="100000"/>
              </a:lnSpc>
              <a:buFont typeface="Arial"/>
              <a:buChar char="•"/>
            </a:pPr>
            <a:r>
              <a:rPr lang="en-US" sz="3200">
                <a:solidFill>
                  <a:srgbClr val="000000"/>
                </a:solidFill>
                <a:latin typeface="Calibri"/>
              </a:rPr>
              <a:t>Weighted Ordered Weighted Average (WOWA)</a:t>
            </a:r>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9"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Weighted Linear Combination</a:t>
            </a:r>
            <a:endParaRPr/>
          </a:p>
        </p:txBody>
      </p:sp>
      <p:sp>
        <p:nvSpPr>
          <p:cNvPr id="180" name="CustomShape 2"/>
          <p:cNvSpPr/>
          <p:nvPr/>
        </p:nvSpPr>
        <p:spPr>
          <a:xfrm>
            <a:off x="457200" y="1600200"/>
            <a:ext cx="8228880" cy="4525200"/>
          </a:xfrm>
          <a:prstGeom prst="rect">
            <a:avLst/>
          </a:prstGeom>
          <a:noFill/>
          <a:ln>
            <a:noFill/>
          </a:ln>
        </p:spPr>
        <p:txBody>
          <a:bodyPr lIns="90000" rIns="90000" tIns="45000" bIns="45000"/>
          <a:p>
            <a:pPr>
              <a:lnSpc>
                <a:spcPct val="100000"/>
              </a:lnSpc>
              <a:buFont typeface="Arial"/>
              <a:buChar char="•"/>
            </a:pPr>
            <a:r>
              <a:rPr lang="en-US" sz="3200">
                <a:solidFill>
                  <a:srgbClr val="000000"/>
                </a:solidFill>
                <a:latin typeface="Calibri"/>
              </a:rPr>
              <a:t>Establish weights based on some method (e.g., swing weighting).</a:t>
            </a:r>
            <a:endParaRPr/>
          </a:p>
          <a:p>
            <a:pPr>
              <a:lnSpc>
                <a:spcPct val="100000"/>
              </a:lnSpc>
              <a:buFont typeface="Arial"/>
              <a:buChar char="•"/>
            </a:pPr>
            <a:r>
              <a:rPr lang="en-US" sz="3200">
                <a:solidFill>
                  <a:srgbClr val="000000"/>
                </a:solidFill>
                <a:latin typeface="Calibri"/>
              </a:rPr>
              <a:t>Multiply each weight by the attribute value.</a:t>
            </a:r>
            <a:endParaRPr/>
          </a:p>
        </p:txBody>
      </p:sp>
      <p:pic>
        <p:nvPicPr>
          <p:cNvPr id="181" name="Picture 2" descr=""/>
          <p:cNvPicPr/>
          <p:nvPr/>
        </p:nvPicPr>
        <p:blipFill>
          <a:blip r:embed="rId1"/>
          <a:stretch>
            <a:fillRect/>
          </a:stretch>
        </p:blipFill>
        <p:spPr>
          <a:xfrm>
            <a:off x="1622880" y="3931920"/>
            <a:ext cx="5783400" cy="380160"/>
          </a:xfrm>
          <a:prstGeom prst="rect">
            <a:avLst/>
          </a:prstGeom>
          <a:ln w="9360">
            <a:noFill/>
          </a:ln>
        </p:spPr>
      </p:pic>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2"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Examples: Rank Order Standardization</a:t>
            </a:r>
            <a:endParaRPr/>
          </a:p>
        </p:txBody>
      </p:sp>
      <p:graphicFrame>
        <p:nvGraphicFramePr>
          <p:cNvPr id="183" name="Table 2"/>
          <p:cNvGraphicFramePr/>
          <p:nvPr/>
        </p:nvGraphicFramePr>
        <p:xfrm>
          <a:off x="152280" y="1752480"/>
          <a:ext cx="4342680" cy="3949200"/>
        </p:xfrm>
        <a:graphic>
          <a:graphicData uri="http://schemas.openxmlformats.org/drawingml/2006/table">
            <a:tbl>
              <a:tblPr/>
              <a:tblGrid>
                <a:gridCol w="950760"/>
                <a:gridCol w="950760"/>
                <a:gridCol w="916920"/>
                <a:gridCol w="1524600"/>
              </a:tblGrid>
              <a:tr h="634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b="1" lang="en-US" sz="1100">
                          <a:solidFill>
                            <a:srgbClr val="ffffff"/>
                          </a:solidFill>
                          <a:latin typeface="Calibri"/>
                          <a:ea typeface="Calibri"/>
                        </a:rPr>
                        <a:t>Precip (mm/week)</a:t>
                      </a:r>
                      <a:endParaRPr/>
                    </a:p>
                  </a:txBody>
                  <a:tcPr/>
                </a:tc>
                <a:tc>
                  <a:txBody>
                    <a:bodyPr/>
                    <a:p>
                      <a:pPr algn="ctr">
                        <a:lnSpc>
                          <a:spcPct val="115000"/>
                        </a:lnSpc>
                      </a:pPr>
                      <a:r>
                        <a:rPr b="1" lang="en-US" sz="1100">
                          <a:solidFill>
                            <a:srgbClr val="ffffff"/>
                          </a:solidFill>
                          <a:latin typeface="Calibri"/>
                          <a:ea typeface="Calibri"/>
                        </a:rPr>
                        <a:t>Rank-Order</a:t>
                      </a:r>
                      <a:endParaRPr/>
                    </a:p>
                  </a:txBody>
                  <a:tcPr/>
                </a:tc>
                <a:tc>
                  <a:txBody>
                    <a:bodyPr/>
                    <a:p>
                      <a:pPr algn="ctr">
                        <a:lnSpc>
                          <a:spcPct val="115000"/>
                        </a:lnSpc>
                      </a:pPr>
                      <a:r>
                        <a:rPr b="1" lang="en-US" sz="1100">
                          <a:solidFill>
                            <a:srgbClr val="ffffff"/>
                          </a:solidFill>
                          <a:latin typeface="Calibri"/>
                          <a:ea typeface="Calibri"/>
                        </a:rPr>
                        <a:t>Rank / Max Rank</a:t>
                      </a:r>
                      <a:endParaRPr/>
                    </a:p>
                  </a:txBody>
                  <a:tcPr/>
                </a:tc>
              </a:tr>
              <a:tr h="321840">
                <a:tc>
                  <a:txBody>
                    <a:bodyPr/>
                    <a:p>
                      <a:pPr algn="ctr">
                        <a:lnSpc>
                          <a:spcPct val="115000"/>
                        </a:lnSpc>
                      </a:pPr>
                      <a:r>
                        <a:rPr lang="en-US" sz="1100">
                          <a:solidFill>
                            <a:srgbClr val="000000"/>
                          </a:solidFill>
                          <a:latin typeface="Calibri"/>
                          <a:ea typeface="Calibri"/>
                        </a:rPr>
                        <a:t>100</a:t>
                      </a:r>
                      <a:endParaRPr/>
                    </a:p>
                  </a:txBody>
                  <a:tcPr/>
                </a:tc>
                <a:tc>
                  <a:txBody>
                    <a:bodyPr/>
                    <a:p>
                      <a:pPr algn="ctr">
                        <a:lnSpc>
                          <a:spcPct val="115000"/>
                        </a:lnSpc>
                      </a:pPr>
                      <a:r>
                        <a:rPr b="1" lang="en-US" sz="1100">
                          <a:solidFill>
                            <a:srgbClr val="000000"/>
                          </a:solidFill>
                          <a:latin typeface="Calibri"/>
                          <a:ea typeface="Calibri"/>
                        </a:rPr>
                        <a:t>1.1</a:t>
                      </a:r>
                      <a:endParaRPr/>
                    </a:p>
                  </a:txBody>
                  <a:tcPr/>
                </a:tc>
                <a:tc>
                  <a:txBody>
                    <a:bodyPr/>
                    <a:p>
                      <a:pPr algn="ctr">
                        <a:lnSpc>
                          <a:spcPct val="115000"/>
                        </a:lnSpc>
                      </a:pPr>
                      <a:r>
                        <a:rPr lang="en-US" sz="1100">
                          <a:solidFill>
                            <a:srgbClr val="000000"/>
                          </a:solidFill>
                          <a:latin typeface="Calibri"/>
                          <a:ea typeface="Calibri"/>
                        </a:rPr>
                        <a:t>1</a:t>
                      </a:r>
                      <a:endParaRPr/>
                    </a:p>
                  </a:txBody>
                  <a:tcPr/>
                </a:tc>
                <a:tc>
                  <a:txBody>
                    <a:bodyPr/>
                    <a:p>
                      <a:pPr algn="ctr">
                        <a:lnSpc>
                          <a:spcPct val="115000"/>
                        </a:lnSpc>
                      </a:pPr>
                      <a:r>
                        <a:rPr lang="en-US" sz="1100">
                          <a:solidFill>
                            <a:srgbClr val="000000"/>
                          </a:solidFill>
                          <a:latin typeface="Calibri"/>
                          <a:ea typeface="Calibri"/>
                        </a:rPr>
                        <a:t>(1/10) = 0.1</a:t>
                      </a:r>
                      <a:endParaRPr/>
                    </a:p>
                  </a:txBody>
                  <a:tcPr/>
                </a:tc>
              </a:tr>
              <a:tr h="321840">
                <a:tc>
                  <a:txBody>
                    <a:bodyPr/>
                    <a:p>
                      <a:pPr algn="ctr">
                        <a:lnSpc>
                          <a:spcPct val="115000"/>
                        </a:lnSpc>
                      </a:pPr>
                      <a:r>
                        <a:rPr lang="en-US" sz="1100">
                          <a:solidFill>
                            <a:srgbClr val="000000"/>
                          </a:solidFill>
                          <a:latin typeface="Calibri"/>
                          <a:ea typeface="Calibri"/>
                        </a:rPr>
                        <a:t>101</a:t>
                      </a:r>
                      <a:endParaRPr/>
                    </a:p>
                  </a:txBody>
                  <a:tcPr/>
                </a:tc>
                <a:tc>
                  <a:txBody>
                    <a:bodyPr/>
                    <a:p>
                      <a:pPr algn="ctr">
                        <a:lnSpc>
                          <a:spcPct val="115000"/>
                        </a:lnSpc>
                      </a:pPr>
                      <a:r>
                        <a:rPr b="1" lang="en-US" sz="1100">
                          <a:solidFill>
                            <a:srgbClr val="000000"/>
                          </a:solidFill>
                          <a:latin typeface="Calibri"/>
                          <a:ea typeface="Calibri"/>
                        </a:rPr>
                        <a:t>2.3</a:t>
                      </a:r>
                      <a:endParaRPr/>
                    </a:p>
                  </a:txBody>
                  <a:tcPr/>
                </a:tc>
                <a:tc>
                  <a:txBody>
                    <a:bodyPr/>
                    <a:p>
                      <a:pPr algn="ctr">
                        <a:lnSpc>
                          <a:spcPct val="115000"/>
                        </a:lnSpc>
                      </a:pPr>
                      <a:r>
                        <a:rPr lang="en-US" sz="1100">
                          <a:solidFill>
                            <a:srgbClr val="000000"/>
                          </a:solidFill>
                          <a:latin typeface="Calibri"/>
                          <a:ea typeface="Calibri"/>
                        </a:rPr>
                        <a:t>5</a:t>
                      </a:r>
                      <a:endParaRPr/>
                    </a:p>
                  </a:txBody>
                  <a:tcPr/>
                </a:tc>
                <a:tc>
                  <a:txBody>
                    <a:bodyPr/>
                    <a:p>
                      <a:pPr algn="ctr">
                        <a:lnSpc>
                          <a:spcPct val="115000"/>
                        </a:lnSpc>
                      </a:pPr>
                      <a:r>
                        <a:rPr lang="en-US" sz="1100">
                          <a:solidFill>
                            <a:srgbClr val="000000"/>
                          </a:solidFill>
                          <a:latin typeface="Calibri"/>
                          <a:ea typeface="Calibri"/>
                        </a:rPr>
                        <a:t>(5/10) = 0.5</a:t>
                      </a:r>
                      <a:endParaRPr/>
                    </a:p>
                  </a:txBody>
                  <a:tcPr/>
                </a:tc>
              </a:tr>
              <a:tr h="321840">
                <a:tc>
                  <a:txBody>
                    <a:bodyPr/>
                    <a:p>
                      <a:pPr algn="ctr">
                        <a:lnSpc>
                          <a:spcPct val="115000"/>
                        </a:lnSpc>
                      </a:pPr>
                      <a:r>
                        <a:rPr lang="en-US" sz="1100">
                          <a:solidFill>
                            <a:srgbClr val="000000"/>
                          </a:solidFill>
                          <a:latin typeface="Calibri"/>
                          <a:ea typeface="Calibri"/>
                        </a:rPr>
                        <a:t>102</a:t>
                      </a:r>
                      <a:endParaRPr/>
                    </a:p>
                  </a:txBody>
                  <a:tcPr/>
                </a:tc>
                <a:tc>
                  <a:txBody>
                    <a:bodyPr/>
                    <a:p>
                      <a:pPr algn="ctr">
                        <a:lnSpc>
                          <a:spcPct val="115000"/>
                        </a:lnSpc>
                      </a:pPr>
                      <a:r>
                        <a:rPr b="1" lang="en-US" sz="1100">
                          <a:solidFill>
                            <a:srgbClr val="000000"/>
                          </a:solidFill>
                          <a:latin typeface="Calibri"/>
                          <a:ea typeface="Calibri"/>
                        </a:rPr>
                        <a:t>3.1</a:t>
                      </a:r>
                      <a:endParaRPr/>
                    </a:p>
                  </a:txBody>
                  <a:tcPr/>
                </a:tc>
                <a:tc>
                  <a:txBody>
                    <a:bodyPr/>
                    <a:p>
                      <a:pPr algn="ctr">
                        <a:lnSpc>
                          <a:spcPct val="115000"/>
                        </a:lnSpc>
                      </a:pPr>
                      <a:r>
                        <a:rPr lang="en-US" sz="1100">
                          <a:solidFill>
                            <a:srgbClr val="000000"/>
                          </a:solidFill>
                          <a:latin typeface="Calibri"/>
                          <a:ea typeface="Calibri"/>
                        </a:rPr>
                        <a:t>7</a:t>
                      </a:r>
                      <a:endParaRPr/>
                    </a:p>
                  </a:txBody>
                  <a:tcPr/>
                </a:tc>
                <a:tc>
                  <a:txBody>
                    <a:bodyPr/>
                    <a:p>
                      <a:pPr algn="ctr">
                        <a:lnSpc>
                          <a:spcPct val="115000"/>
                        </a:lnSpc>
                      </a:pPr>
                      <a:r>
                        <a:rPr lang="en-US" sz="1100">
                          <a:solidFill>
                            <a:srgbClr val="000000"/>
                          </a:solidFill>
                          <a:latin typeface="Calibri"/>
                          <a:ea typeface="Calibri"/>
                        </a:rPr>
                        <a:t>0.7</a:t>
                      </a:r>
                      <a:endParaRPr/>
                    </a:p>
                  </a:txBody>
                  <a:tcPr/>
                </a:tc>
              </a:tr>
              <a:tr h="321840">
                <a:tc>
                  <a:txBody>
                    <a:bodyPr/>
                    <a:p>
                      <a:pPr algn="ctr">
                        <a:lnSpc>
                          <a:spcPct val="115000"/>
                        </a:lnSpc>
                      </a:pPr>
                      <a:r>
                        <a:rPr lang="en-US" sz="1100">
                          <a:solidFill>
                            <a:srgbClr val="000000"/>
                          </a:solidFill>
                          <a:latin typeface="Calibri"/>
                          <a:ea typeface="Calibri"/>
                        </a:rPr>
                        <a:t>103</a:t>
                      </a:r>
                      <a:endParaRPr/>
                    </a:p>
                  </a:txBody>
                  <a:tcPr/>
                </a:tc>
                <a:tc>
                  <a:txBody>
                    <a:bodyPr/>
                    <a:p>
                      <a:pPr algn="ctr">
                        <a:lnSpc>
                          <a:spcPct val="115000"/>
                        </a:lnSpc>
                      </a:pPr>
                      <a:r>
                        <a:rPr b="1" lang="en-US" sz="1100">
                          <a:solidFill>
                            <a:srgbClr val="000000"/>
                          </a:solidFill>
                          <a:latin typeface="Calibri"/>
                          <a:ea typeface="Calibri"/>
                        </a:rPr>
                        <a:t>3.3</a:t>
                      </a:r>
                      <a:endParaRPr/>
                    </a:p>
                  </a:txBody>
                  <a:tcPr/>
                </a:tc>
                <a:tc>
                  <a:txBody>
                    <a:bodyPr/>
                    <a:p>
                      <a:pPr algn="ctr">
                        <a:lnSpc>
                          <a:spcPct val="115000"/>
                        </a:lnSpc>
                      </a:pPr>
                      <a:r>
                        <a:rPr lang="en-US" sz="1100">
                          <a:solidFill>
                            <a:srgbClr val="000000"/>
                          </a:solidFill>
                          <a:latin typeface="Calibri"/>
                          <a:ea typeface="Calibri"/>
                        </a:rPr>
                        <a:t>8</a:t>
                      </a:r>
                      <a:endParaRPr/>
                    </a:p>
                  </a:txBody>
                  <a:tcPr/>
                </a:tc>
                <a:tc>
                  <a:txBody>
                    <a:bodyPr/>
                    <a:p>
                      <a:pPr algn="ctr">
                        <a:lnSpc>
                          <a:spcPct val="115000"/>
                        </a:lnSpc>
                      </a:pPr>
                      <a:r>
                        <a:rPr lang="en-US" sz="1100">
                          <a:solidFill>
                            <a:srgbClr val="000000"/>
                          </a:solidFill>
                          <a:latin typeface="Calibri"/>
                          <a:ea typeface="Calibri"/>
                        </a:rPr>
                        <a:t>0.8</a:t>
                      </a:r>
                      <a:endParaRPr/>
                    </a:p>
                  </a:txBody>
                  <a:tcPr/>
                </a:tc>
              </a:tr>
              <a:tr h="321840">
                <a:tc>
                  <a:txBody>
                    <a:bodyPr/>
                    <a:p>
                      <a:pPr algn="ctr">
                        <a:lnSpc>
                          <a:spcPct val="115000"/>
                        </a:lnSpc>
                      </a:pPr>
                      <a:r>
                        <a:rPr lang="en-US" sz="1100">
                          <a:solidFill>
                            <a:srgbClr val="000000"/>
                          </a:solidFill>
                          <a:latin typeface="Calibri"/>
                          <a:ea typeface="Calibri"/>
                        </a:rPr>
                        <a:t>201</a:t>
                      </a:r>
                      <a:endParaRPr/>
                    </a:p>
                  </a:txBody>
                  <a:tcPr/>
                </a:tc>
                <a:tc>
                  <a:txBody>
                    <a:bodyPr/>
                    <a:p>
                      <a:pPr algn="ctr">
                        <a:lnSpc>
                          <a:spcPct val="115000"/>
                        </a:lnSpc>
                      </a:pPr>
                      <a:r>
                        <a:rPr b="1" lang="en-US" sz="1100">
                          <a:solidFill>
                            <a:srgbClr val="000000"/>
                          </a:solidFill>
                          <a:latin typeface="Calibri"/>
                          <a:ea typeface="Calibri"/>
                        </a:rPr>
                        <a:t>2.5</a:t>
                      </a:r>
                      <a:endParaRPr/>
                    </a:p>
                  </a:txBody>
                  <a:tcPr/>
                </a:tc>
                <a:tc>
                  <a:txBody>
                    <a:bodyPr/>
                    <a:p>
                      <a:pPr algn="ctr">
                        <a:lnSpc>
                          <a:spcPct val="115000"/>
                        </a:lnSpc>
                      </a:pPr>
                      <a:r>
                        <a:rPr lang="en-US" sz="1100">
                          <a:solidFill>
                            <a:srgbClr val="000000"/>
                          </a:solidFill>
                          <a:latin typeface="Calibri"/>
                          <a:ea typeface="Calibri"/>
                        </a:rPr>
                        <a:t>6</a:t>
                      </a:r>
                      <a:endParaRPr/>
                    </a:p>
                  </a:txBody>
                  <a:tcPr/>
                </a:tc>
                <a:tc>
                  <a:txBody>
                    <a:bodyPr/>
                    <a:p>
                      <a:pPr algn="ctr">
                        <a:lnSpc>
                          <a:spcPct val="115000"/>
                        </a:lnSpc>
                      </a:pPr>
                      <a:r>
                        <a:rPr lang="en-US" sz="1100">
                          <a:solidFill>
                            <a:srgbClr val="000000"/>
                          </a:solidFill>
                          <a:latin typeface="Calibri"/>
                          <a:ea typeface="Calibri"/>
                        </a:rPr>
                        <a:t>0.6</a:t>
                      </a:r>
                      <a:endParaRPr/>
                    </a:p>
                  </a:txBody>
                  <a:tcPr/>
                </a:tc>
              </a:tr>
              <a:tr h="321840">
                <a:tc>
                  <a:txBody>
                    <a:bodyPr/>
                    <a:p>
                      <a:pPr algn="ctr">
                        <a:lnSpc>
                          <a:spcPct val="115000"/>
                        </a:lnSpc>
                      </a:pPr>
                      <a:r>
                        <a:rPr lang="en-US" sz="1100">
                          <a:solidFill>
                            <a:srgbClr val="000000"/>
                          </a:solidFill>
                          <a:latin typeface="Calibri"/>
                          <a:ea typeface="Calibri"/>
                        </a:rPr>
                        <a:t>202</a:t>
                      </a:r>
                      <a:endParaRPr/>
                    </a:p>
                  </a:txBody>
                  <a:tcPr/>
                </a:tc>
                <a:tc>
                  <a:txBody>
                    <a:bodyPr/>
                    <a:p>
                      <a:pPr algn="ctr">
                        <a:lnSpc>
                          <a:spcPct val="115000"/>
                        </a:lnSpc>
                      </a:pPr>
                      <a:r>
                        <a:rPr b="1" lang="en-US" sz="1100">
                          <a:solidFill>
                            <a:srgbClr val="000000"/>
                          </a:solidFill>
                          <a:latin typeface="Calibri"/>
                          <a:ea typeface="Calibri"/>
                        </a:rPr>
                        <a:t>1.7</a:t>
                      </a:r>
                      <a:endParaRPr/>
                    </a:p>
                  </a:txBody>
                  <a:tcPr/>
                </a:tc>
                <a:tc>
                  <a:txBody>
                    <a:bodyPr/>
                    <a:p>
                      <a:pPr algn="ctr">
                        <a:lnSpc>
                          <a:spcPct val="115000"/>
                        </a:lnSpc>
                      </a:pPr>
                      <a:r>
                        <a:rPr lang="en-US" sz="1100">
                          <a:solidFill>
                            <a:srgbClr val="000000"/>
                          </a:solidFill>
                          <a:latin typeface="Calibri"/>
                          <a:ea typeface="Calibri"/>
                        </a:rPr>
                        <a:t>4</a:t>
                      </a:r>
                      <a:endParaRPr/>
                    </a:p>
                  </a:txBody>
                  <a:tcPr/>
                </a:tc>
                <a:tc>
                  <a:txBody>
                    <a:bodyPr/>
                    <a:p>
                      <a:pPr algn="ctr">
                        <a:lnSpc>
                          <a:spcPct val="115000"/>
                        </a:lnSpc>
                      </a:pPr>
                      <a:r>
                        <a:rPr lang="en-US" sz="1100">
                          <a:solidFill>
                            <a:srgbClr val="000000"/>
                          </a:solidFill>
                          <a:latin typeface="Calibri"/>
                          <a:ea typeface="Calibri"/>
                        </a:rPr>
                        <a:t>0.4</a:t>
                      </a:r>
                      <a:endParaRPr/>
                    </a:p>
                  </a:txBody>
                  <a:tcPr/>
                </a:tc>
              </a:tr>
              <a:tr h="321840">
                <a:tc>
                  <a:txBody>
                    <a:bodyPr/>
                    <a:p>
                      <a:pPr algn="ctr">
                        <a:lnSpc>
                          <a:spcPct val="115000"/>
                        </a:lnSpc>
                      </a:pPr>
                      <a:r>
                        <a:rPr lang="en-US" sz="1100">
                          <a:solidFill>
                            <a:srgbClr val="000000"/>
                          </a:solidFill>
                          <a:latin typeface="Calibri"/>
                          <a:ea typeface="Calibri"/>
                        </a:rPr>
                        <a:t>203</a:t>
                      </a:r>
                      <a:endParaRPr/>
                    </a:p>
                  </a:txBody>
                  <a:tcPr/>
                </a:tc>
                <a:tc>
                  <a:txBody>
                    <a:bodyPr/>
                    <a:p>
                      <a:pPr algn="ctr">
                        <a:lnSpc>
                          <a:spcPct val="115000"/>
                        </a:lnSpc>
                      </a:pPr>
                      <a:r>
                        <a:rPr b="1" lang="en-US" sz="1100">
                          <a:solidFill>
                            <a:srgbClr val="000000"/>
                          </a:solidFill>
                          <a:latin typeface="Calibri"/>
                          <a:ea typeface="Calibri"/>
                        </a:rPr>
                        <a:t>1.6</a:t>
                      </a:r>
                      <a:endParaRPr/>
                    </a:p>
                  </a:txBody>
                  <a:tcPr/>
                </a:tc>
                <a:tc>
                  <a:txBody>
                    <a:bodyPr/>
                    <a:p>
                      <a:pPr algn="ctr">
                        <a:lnSpc>
                          <a:spcPct val="115000"/>
                        </a:lnSpc>
                      </a:pPr>
                      <a:r>
                        <a:rPr lang="en-US" sz="1100">
                          <a:solidFill>
                            <a:srgbClr val="000000"/>
                          </a:solidFill>
                          <a:latin typeface="Calibri"/>
                          <a:ea typeface="Calibri"/>
                        </a:rPr>
                        <a:t>3</a:t>
                      </a:r>
                      <a:endParaRPr/>
                    </a:p>
                  </a:txBody>
                  <a:tcPr/>
                </a:tc>
                <a:tc>
                  <a:txBody>
                    <a:bodyPr/>
                    <a:p>
                      <a:pPr algn="ctr">
                        <a:lnSpc>
                          <a:spcPct val="115000"/>
                        </a:lnSpc>
                      </a:pPr>
                      <a:r>
                        <a:rPr lang="en-US" sz="1100">
                          <a:solidFill>
                            <a:srgbClr val="000000"/>
                          </a:solidFill>
                          <a:latin typeface="Calibri"/>
                          <a:ea typeface="Calibri"/>
                        </a:rPr>
                        <a:t>0.3</a:t>
                      </a:r>
                      <a:endParaRPr/>
                    </a:p>
                  </a:txBody>
                  <a:tcPr/>
                </a:tc>
              </a:tr>
              <a:tr h="321840">
                <a:tc>
                  <a:txBody>
                    <a:bodyPr/>
                    <a:p>
                      <a:pPr algn="ctr">
                        <a:lnSpc>
                          <a:spcPct val="115000"/>
                        </a:lnSpc>
                      </a:pPr>
                      <a:r>
                        <a:rPr lang="en-US" sz="1100">
                          <a:solidFill>
                            <a:srgbClr val="000000"/>
                          </a:solidFill>
                          <a:latin typeface="Calibri"/>
                          <a:ea typeface="Calibri"/>
                        </a:rPr>
                        <a:t>965</a:t>
                      </a:r>
                      <a:endParaRPr/>
                    </a:p>
                  </a:txBody>
                  <a:tcPr/>
                </a:tc>
                <a:tc>
                  <a:txBody>
                    <a:bodyPr/>
                    <a:p>
                      <a:pPr algn="ctr">
                        <a:lnSpc>
                          <a:spcPct val="115000"/>
                        </a:lnSpc>
                      </a:pPr>
                      <a:r>
                        <a:rPr b="1" lang="en-US" sz="1100">
                          <a:solidFill>
                            <a:srgbClr val="000000"/>
                          </a:solidFill>
                          <a:latin typeface="Calibri"/>
                          <a:ea typeface="Calibri"/>
                        </a:rPr>
                        <a:t>1.5</a:t>
                      </a:r>
                      <a:endParaRPr/>
                    </a:p>
                  </a:txBody>
                  <a:tcPr/>
                </a:tc>
                <a:tc>
                  <a:txBody>
                    <a:bodyPr/>
                    <a:p>
                      <a:pPr algn="ctr">
                        <a:lnSpc>
                          <a:spcPct val="115000"/>
                        </a:lnSpc>
                      </a:pPr>
                      <a:r>
                        <a:rPr lang="en-US" sz="1100">
                          <a:solidFill>
                            <a:srgbClr val="000000"/>
                          </a:solidFill>
                          <a:latin typeface="Calibri"/>
                          <a:ea typeface="Calibri"/>
                        </a:rPr>
                        <a:t>2</a:t>
                      </a:r>
                      <a:endParaRPr/>
                    </a:p>
                  </a:txBody>
                  <a:tcPr/>
                </a:tc>
                <a:tc>
                  <a:txBody>
                    <a:bodyPr/>
                    <a:p>
                      <a:pPr algn="ctr">
                        <a:lnSpc>
                          <a:spcPct val="115000"/>
                        </a:lnSpc>
                      </a:pPr>
                      <a:r>
                        <a:rPr lang="en-US" sz="1100">
                          <a:solidFill>
                            <a:srgbClr val="000000"/>
                          </a:solidFill>
                          <a:latin typeface="Calibri"/>
                          <a:ea typeface="Calibri"/>
                        </a:rPr>
                        <a:t>0.2</a:t>
                      </a:r>
                      <a:endParaRPr/>
                    </a:p>
                  </a:txBody>
                  <a:tcPr/>
                </a:tc>
              </a:tr>
              <a:tr h="321840">
                <a:tc>
                  <a:txBody>
                    <a:bodyPr/>
                    <a:p>
                      <a:pPr algn="ctr">
                        <a:lnSpc>
                          <a:spcPct val="115000"/>
                        </a:lnSpc>
                      </a:pPr>
                      <a:r>
                        <a:rPr lang="en-US" sz="1100">
                          <a:solidFill>
                            <a:srgbClr val="000000"/>
                          </a:solidFill>
                          <a:latin typeface="Calibri"/>
                          <a:ea typeface="Calibri"/>
                        </a:rPr>
                        <a:t>1810</a:t>
                      </a:r>
                      <a:endParaRPr/>
                    </a:p>
                  </a:txBody>
                  <a:tcPr/>
                </a:tc>
                <a:tc>
                  <a:txBody>
                    <a:bodyPr/>
                    <a:p>
                      <a:pPr algn="ctr">
                        <a:lnSpc>
                          <a:spcPct val="115000"/>
                        </a:lnSpc>
                      </a:pPr>
                      <a:r>
                        <a:rPr b="1" lang="en-US" sz="1100">
                          <a:solidFill>
                            <a:srgbClr val="000000"/>
                          </a:solidFill>
                          <a:latin typeface="Calibri"/>
                          <a:ea typeface="Calibri"/>
                        </a:rPr>
                        <a:t>13</a:t>
                      </a:r>
                      <a:endParaRPr/>
                    </a:p>
                  </a:txBody>
                  <a:tcPr/>
                </a:tc>
                <a:tc>
                  <a:txBody>
                    <a:bodyPr/>
                    <a:p>
                      <a:pPr algn="ctr">
                        <a:lnSpc>
                          <a:spcPct val="115000"/>
                        </a:lnSpc>
                      </a:pPr>
                      <a:r>
                        <a:rPr lang="en-US" sz="1100">
                          <a:solidFill>
                            <a:srgbClr val="000000"/>
                          </a:solidFill>
                          <a:latin typeface="Calibri"/>
                          <a:ea typeface="Calibri"/>
                        </a:rPr>
                        <a:t>10</a:t>
                      </a:r>
                      <a:endParaRPr/>
                    </a:p>
                  </a:txBody>
                  <a:tcPr/>
                </a:tc>
                <a:tc>
                  <a:txBody>
                    <a:bodyPr/>
                    <a:p>
                      <a:pPr algn="ctr">
                        <a:lnSpc>
                          <a:spcPct val="115000"/>
                        </a:lnSpc>
                      </a:pPr>
                      <a:r>
                        <a:rPr lang="en-US" sz="1100">
                          <a:solidFill>
                            <a:srgbClr val="000000"/>
                          </a:solidFill>
                          <a:latin typeface="Calibri"/>
                          <a:ea typeface="Calibri"/>
                        </a:rPr>
                        <a:t>1.0</a:t>
                      </a:r>
                      <a:endParaRPr/>
                    </a:p>
                  </a:txBody>
                  <a:tcPr/>
                </a:tc>
              </a:tr>
              <a:tr h="418320">
                <a:tc>
                  <a:txBody>
                    <a:bodyPr/>
                    <a:p>
                      <a:pPr algn="ctr">
                        <a:lnSpc>
                          <a:spcPct val="115000"/>
                        </a:lnSpc>
                      </a:pPr>
                      <a:r>
                        <a:rPr lang="en-US" sz="1100">
                          <a:solidFill>
                            <a:srgbClr val="000000"/>
                          </a:solidFill>
                          <a:latin typeface="Calibri"/>
                          <a:ea typeface="Calibri"/>
                        </a:rPr>
                        <a:t>1805</a:t>
                      </a:r>
                      <a:endParaRPr/>
                    </a:p>
                  </a:txBody>
                  <a:tcPr/>
                </a:tc>
                <a:tc>
                  <a:txBody>
                    <a:bodyPr/>
                    <a:p>
                      <a:pPr algn="ctr">
                        <a:lnSpc>
                          <a:spcPct val="115000"/>
                        </a:lnSpc>
                      </a:pPr>
                      <a:r>
                        <a:rPr b="1" lang="en-US" sz="1100">
                          <a:solidFill>
                            <a:srgbClr val="000000"/>
                          </a:solidFill>
                          <a:latin typeface="Calibri"/>
                          <a:ea typeface="Calibri"/>
                        </a:rPr>
                        <a:t>5</a:t>
                      </a:r>
                      <a:endParaRPr/>
                    </a:p>
                  </a:txBody>
                  <a:tcPr/>
                </a:tc>
                <a:tc>
                  <a:txBody>
                    <a:bodyPr/>
                    <a:p>
                      <a:pPr algn="ctr">
                        <a:lnSpc>
                          <a:spcPct val="115000"/>
                        </a:lnSpc>
                      </a:pPr>
                      <a:r>
                        <a:rPr lang="en-US" sz="1100">
                          <a:solidFill>
                            <a:srgbClr val="000000"/>
                          </a:solidFill>
                          <a:latin typeface="Calibri"/>
                          <a:ea typeface="Calibri"/>
                        </a:rPr>
                        <a:t>9</a:t>
                      </a:r>
                      <a:endParaRPr/>
                    </a:p>
                  </a:txBody>
                  <a:tcPr/>
                </a:tc>
                <a:tc>
                  <a:txBody>
                    <a:bodyPr/>
                    <a:p>
                      <a:pPr algn="ctr">
                        <a:lnSpc>
                          <a:spcPct val="115000"/>
                        </a:lnSpc>
                      </a:pPr>
                      <a:r>
                        <a:rPr lang="en-US" sz="1100">
                          <a:solidFill>
                            <a:srgbClr val="000000"/>
                          </a:solidFill>
                          <a:latin typeface="Calibri"/>
                          <a:ea typeface="Calibri"/>
                        </a:rPr>
                        <a:t>0.9</a:t>
                      </a:r>
                      <a:endParaRPr/>
                    </a:p>
                  </a:txBody>
                  <a:tcPr/>
                </a:tc>
              </a:tr>
            </a:tbl>
          </a:graphicData>
        </a:graphic>
      </p:graphicFrame>
      <p:graphicFrame>
        <p:nvGraphicFramePr>
          <p:cNvPr id="184" name="Table 3"/>
          <p:cNvGraphicFramePr/>
          <p:nvPr/>
        </p:nvGraphicFramePr>
        <p:xfrm>
          <a:off x="4648320" y="1752480"/>
          <a:ext cx="4342680" cy="3949200"/>
        </p:xfrm>
        <a:graphic>
          <a:graphicData uri="http://schemas.openxmlformats.org/drawingml/2006/table">
            <a:tbl>
              <a:tblPr/>
              <a:tblGrid>
                <a:gridCol w="950760"/>
                <a:gridCol w="950760"/>
                <a:gridCol w="916920"/>
                <a:gridCol w="1524600"/>
              </a:tblGrid>
              <a:tr h="634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b="1" lang="en-US" sz="1100">
                          <a:solidFill>
                            <a:srgbClr val="ffffff"/>
                          </a:solidFill>
                          <a:latin typeface="Calibri"/>
                          <a:ea typeface="Calibri"/>
                        </a:rPr>
                        <a:t>People in Flood Plain</a:t>
                      </a:r>
                      <a:endParaRPr/>
                    </a:p>
                  </a:txBody>
                  <a:tcPr/>
                </a:tc>
                <a:tc>
                  <a:txBody>
                    <a:bodyPr/>
                    <a:p>
                      <a:pPr algn="ctr">
                        <a:lnSpc>
                          <a:spcPct val="115000"/>
                        </a:lnSpc>
                      </a:pPr>
                      <a:r>
                        <a:rPr b="1" lang="en-US" sz="1100">
                          <a:solidFill>
                            <a:srgbClr val="ffffff"/>
                          </a:solidFill>
                          <a:latin typeface="Calibri"/>
                          <a:ea typeface="Calibri"/>
                        </a:rPr>
                        <a:t>Rank-Order</a:t>
                      </a:r>
                      <a:endParaRPr/>
                    </a:p>
                  </a:txBody>
                  <a:tcPr/>
                </a:tc>
                <a:tc>
                  <a:txBody>
                    <a:bodyPr/>
                    <a:p>
                      <a:pPr algn="ctr">
                        <a:lnSpc>
                          <a:spcPct val="115000"/>
                        </a:lnSpc>
                      </a:pPr>
                      <a:r>
                        <a:rPr b="1" lang="en-US" sz="1100">
                          <a:solidFill>
                            <a:srgbClr val="ffffff"/>
                          </a:solidFill>
                          <a:latin typeface="Calibri"/>
                          <a:ea typeface="Calibri"/>
                        </a:rPr>
                        <a:t>Rank / Max Rank</a:t>
                      </a:r>
                      <a:endParaRPr/>
                    </a:p>
                  </a:txBody>
                  <a:tcPr/>
                </a:tc>
              </a:tr>
              <a:tr h="321840">
                <a:tc>
                  <a:txBody>
                    <a:bodyPr/>
                    <a:p>
                      <a:pPr algn="ctr">
                        <a:lnSpc>
                          <a:spcPct val="115000"/>
                        </a:lnSpc>
                      </a:pPr>
                      <a:r>
                        <a:rPr lang="en-US" sz="1100">
                          <a:solidFill>
                            <a:srgbClr val="000000"/>
                          </a:solidFill>
                          <a:latin typeface="Calibri"/>
                          <a:ea typeface="Calibri"/>
                        </a:rPr>
                        <a:t>100</a:t>
                      </a:r>
                      <a:endParaRPr/>
                    </a:p>
                  </a:txBody>
                  <a:tcPr/>
                </a:tc>
                <a:tc>
                  <a:txBody>
                    <a:bodyPr/>
                    <a:p>
                      <a:pPr algn="ctr">
                        <a:lnSpc>
                          <a:spcPct val="115000"/>
                        </a:lnSpc>
                      </a:pPr>
                      <a:r>
                        <a:rPr b="1" lang="en-US" sz="1100">
                          <a:solidFill>
                            <a:srgbClr val="000000"/>
                          </a:solidFill>
                          <a:latin typeface="Calibri"/>
                          <a:ea typeface="Calibri"/>
                        </a:rPr>
                        <a:t>110</a:t>
                      </a:r>
                      <a:endParaRPr/>
                    </a:p>
                  </a:txBody>
                  <a:tcPr/>
                </a:tc>
                <a:tc>
                  <a:txBody>
                    <a:bodyPr/>
                    <a:p>
                      <a:pPr algn="ctr">
                        <a:lnSpc>
                          <a:spcPct val="115000"/>
                        </a:lnSpc>
                      </a:pPr>
                      <a:r>
                        <a:rPr lang="en-US" sz="1100">
                          <a:solidFill>
                            <a:srgbClr val="000000"/>
                          </a:solidFill>
                          <a:latin typeface="Calibri"/>
                          <a:ea typeface="Calibri"/>
                        </a:rPr>
                        <a:t>4</a:t>
                      </a:r>
                      <a:endParaRPr/>
                    </a:p>
                  </a:txBody>
                  <a:tcPr/>
                </a:tc>
                <a:tc>
                  <a:txBody>
                    <a:bodyPr/>
                    <a:p>
                      <a:pPr algn="ctr">
                        <a:lnSpc>
                          <a:spcPct val="115000"/>
                        </a:lnSpc>
                      </a:pPr>
                      <a:r>
                        <a:rPr lang="en-US" sz="1100">
                          <a:solidFill>
                            <a:srgbClr val="000000"/>
                          </a:solidFill>
                          <a:latin typeface="Calibri"/>
                          <a:ea typeface="Calibri"/>
                        </a:rPr>
                        <a:t>(4/10) = 0.4</a:t>
                      </a:r>
                      <a:endParaRPr/>
                    </a:p>
                  </a:txBody>
                  <a:tcPr/>
                </a:tc>
              </a:tr>
              <a:tr h="321840">
                <a:tc>
                  <a:txBody>
                    <a:bodyPr/>
                    <a:p>
                      <a:pPr algn="ctr">
                        <a:lnSpc>
                          <a:spcPct val="115000"/>
                        </a:lnSpc>
                      </a:pPr>
                      <a:r>
                        <a:rPr lang="en-US" sz="1100">
                          <a:solidFill>
                            <a:srgbClr val="000000"/>
                          </a:solidFill>
                          <a:latin typeface="Calibri"/>
                          <a:ea typeface="Calibri"/>
                        </a:rPr>
                        <a:t>101</a:t>
                      </a:r>
                      <a:endParaRPr/>
                    </a:p>
                  </a:txBody>
                  <a:tcPr/>
                </a:tc>
                <a:tc>
                  <a:txBody>
                    <a:bodyPr/>
                    <a:p>
                      <a:pPr algn="ctr">
                        <a:lnSpc>
                          <a:spcPct val="115000"/>
                        </a:lnSpc>
                      </a:pPr>
                      <a:r>
                        <a:rPr b="1" lang="en-US" sz="1100">
                          <a:solidFill>
                            <a:srgbClr val="000000"/>
                          </a:solidFill>
                          <a:latin typeface="Calibri"/>
                          <a:ea typeface="Calibri"/>
                        </a:rPr>
                        <a:t>200</a:t>
                      </a:r>
                      <a:endParaRPr/>
                    </a:p>
                  </a:txBody>
                  <a:tcPr/>
                </a:tc>
                <a:tc>
                  <a:txBody>
                    <a:bodyPr/>
                    <a:p>
                      <a:pPr algn="ctr">
                        <a:lnSpc>
                          <a:spcPct val="115000"/>
                        </a:lnSpc>
                      </a:pPr>
                      <a:r>
                        <a:rPr lang="en-US" sz="1100">
                          <a:solidFill>
                            <a:srgbClr val="000000"/>
                          </a:solidFill>
                          <a:latin typeface="Calibri"/>
                          <a:ea typeface="Calibri"/>
                        </a:rPr>
                        <a:t>7</a:t>
                      </a:r>
                      <a:endParaRPr/>
                    </a:p>
                  </a:txBody>
                  <a:tcPr/>
                </a:tc>
                <a:tc>
                  <a:txBody>
                    <a:bodyPr/>
                    <a:p>
                      <a:pPr algn="ctr">
                        <a:lnSpc>
                          <a:spcPct val="115000"/>
                        </a:lnSpc>
                      </a:pPr>
                      <a:r>
                        <a:rPr lang="en-US" sz="1100">
                          <a:solidFill>
                            <a:srgbClr val="000000"/>
                          </a:solidFill>
                          <a:latin typeface="Calibri"/>
                          <a:ea typeface="Calibri"/>
                        </a:rPr>
                        <a:t>(7/10) = 0.7</a:t>
                      </a:r>
                      <a:endParaRPr/>
                    </a:p>
                  </a:txBody>
                  <a:tcPr/>
                </a:tc>
              </a:tr>
              <a:tr h="321840">
                <a:tc>
                  <a:txBody>
                    <a:bodyPr/>
                    <a:p>
                      <a:pPr algn="ctr">
                        <a:lnSpc>
                          <a:spcPct val="115000"/>
                        </a:lnSpc>
                      </a:pPr>
                      <a:r>
                        <a:rPr lang="en-US" sz="1100">
                          <a:solidFill>
                            <a:srgbClr val="000000"/>
                          </a:solidFill>
                          <a:latin typeface="Calibri"/>
                          <a:ea typeface="Calibri"/>
                        </a:rPr>
                        <a:t>102</a:t>
                      </a:r>
                      <a:endParaRPr/>
                    </a:p>
                  </a:txBody>
                  <a:tcPr/>
                </a:tc>
                <a:tc>
                  <a:txBody>
                    <a:bodyPr/>
                    <a:p>
                      <a:pPr algn="ctr">
                        <a:lnSpc>
                          <a:spcPct val="115000"/>
                        </a:lnSpc>
                      </a:pPr>
                      <a:r>
                        <a:rPr b="1" lang="en-US" sz="1100">
                          <a:solidFill>
                            <a:srgbClr val="000000"/>
                          </a:solidFill>
                          <a:latin typeface="Calibri"/>
                          <a:ea typeface="Calibri"/>
                        </a:rPr>
                        <a:t>150</a:t>
                      </a:r>
                      <a:endParaRPr/>
                    </a:p>
                  </a:txBody>
                  <a:tcPr/>
                </a:tc>
                <a:tc>
                  <a:txBody>
                    <a:bodyPr/>
                    <a:p>
                      <a:pPr algn="ctr">
                        <a:lnSpc>
                          <a:spcPct val="115000"/>
                        </a:lnSpc>
                      </a:pPr>
                      <a:r>
                        <a:rPr lang="en-US" sz="1100">
                          <a:solidFill>
                            <a:srgbClr val="000000"/>
                          </a:solidFill>
                          <a:latin typeface="Calibri"/>
                          <a:ea typeface="Calibri"/>
                        </a:rPr>
                        <a:t>5</a:t>
                      </a:r>
                      <a:endParaRPr/>
                    </a:p>
                  </a:txBody>
                  <a:tcPr/>
                </a:tc>
                <a:tc>
                  <a:txBody>
                    <a:bodyPr/>
                    <a:p>
                      <a:pPr algn="ctr">
                        <a:lnSpc>
                          <a:spcPct val="115000"/>
                        </a:lnSpc>
                      </a:pPr>
                      <a:r>
                        <a:rPr lang="en-US" sz="1100">
                          <a:solidFill>
                            <a:srgbClr val="000000"/>
                          </a:solidFill>
                          <a:latin typeface="Calibri"/>
                          <a:ea typeface="Calibri"/>
                        </a:rPr>
                        <a:t>0.5</a:t>
                      </a:r>
                      <a:endParaRPr/>
                    </a:p>
                  </a:txBody>
                  <a:tcPr/>
                </a:tc>
              </a:tr>
              <a:tr h="321840">
                <a:tc>
                  <a:txBody>
                    <a:bodyPr/>
                    <a:p>
                      <a:pPr algn="ctr">
                        <a:lnSpc>
                          <a:spcPct val="115000"/>
                        </a:lnSpc>
                      </a:pPr>
                      <a:r>
                        <a:rPr lang="en-US" sz="1100">
                          <a:solidFill>
                            <a:srgbClr val="000000"/>
                          </a:solidFill>
                          <a:latin typeface="Calibri"/>
                          <a:ea typeface="Calibri"/>
                        </a:rPr>
                        <a:t>103</a:t>
                      </a:r>
                      <a:endParaRPr/>
                    </a:p>
                  </a:txBody>
                  <a:tcPr/>
                </a:tc>
                <a:tc>
                  <a:txBody>
                    <a:bodyPr/>
                    <a:p>
                      <a:pPr algn="ctr">
                        <a:lnSpc>
                          <a:spcPct val="115000"/>
                        </a:lnSpc>
                      </a:pPr>
                      <a:r>
                        <a:rPr b="1" lang="en-US" sz="1100">
                          <a:solidFill>
                            <a:srgbClr val="000000"/>
                          </a:solidFill>
                          <a:latin typeface="Calibri"/>
                          <a:ea typeface="Calibri"/>
                        </a:rPr>
                        <a:t>175</a:t>
                      </a:r>
                      <a:endParaRPr/>
                    </a:p>
                  </a:txBody>
                  <a:tcPr/>
                </a:tc>
                <a:tc>
                  <a:txBody>
                    <a:bodyPr/>
                    <a:p>
                      <a:pPr algn="ctr">
                        <a:lnSpc>
                          <a:spcPct val="115000"/>
                        </a:lnSpc>
                      </a:pPr>
                      <a:r>
                        <a:rPr lang="en-US" sz="1100">
                          <a:solidFill>
                            <a:srgbClr val="000000"/>
                          </a:solidFill>
                          <a:latin typeface="Calibri"/>
                          <a:ea typeface="Calibri"/>
                        </a:rPr>
                        <a:t>6</a:t>
                      </a:r>
                      <a:endParaRPr/>
                    </a:p>
                  </a:txBody>
                  <a:tcPr/>
                </a:tc>
                <a:tc>
                  <a:txBody>
                    <a:bodyPr/>
                    <a:p>
                      <a:pPr algn="ctr">
                        <a:lnSpc>
                          <a:spcPct val="115000"/>
                        </a:lnSpc>
                      </a:pPr>
                      <a:r>
                        <a:rPr lang="en-US" sz="1100">
                          <a:solidFill>
                            <a:srgbClr val="000000"/>
                          </a:solidFill>
                          <a:latin typeface="Calibri"/>
                          <a:ea typeface="Calibri"/>
                        </a:rPr>
                        <a:t>0.6</a:t>
                      </a:r>
                      <a:endParaRPr/>
                    </a:p>
                  </a:txBody>
                  <a:tcPr/>
                </a:tc>
              </a:tr>
              <a:tr h="321840">
                <a:tc>
                  <a:txBody>
                    <a:bodyPr/>
                    <a:p>
                      <a:pPr algn="ctr">
                        <a:lnSpc>
                          <a:spcPct val="115000"/>
                        </a:lnSpc>
                      </a:pPr>
                      <a:r>
                        <a:rPr lang="en-US" sz="1100">
                          <a:solidFill>
                            <a:srgbClr val="000000"/>
                          </a:solidFill>
                          <a:latin typeface="Calibri"/>
                          <a:ea typeface="Calibri"/>
                        </a:rPr>
                        <a:t>201</a:t>
                      </a:r>
                      <a:endParaRPr/>
                    </a:p>
                  </a:txBody>
                  <a:tcPr/>
                </a:tc>
                <a:tc>
                  <a:txBody>
                    <a:bodyPr/>
                    <a:p>
                      <a:pPr algn="ctr">
                        <a:lnSpc>
                          <a:spcPct val="115000"/>
                        </a:lnSpc>
                      </a:pPr>
                      <a:r>
                        <a:rPr b="1" lang="en-US" sz="1100">
                          <a:solidFill>
                            <a:srgbClr val="000000"/>
                          </a:solidFill>
                          <a:latin typeface="Calibri"/>
                          <a:ea typeface="Calibri"/>
                        </a:rPr>
                        <a:t>300</a:t>
                      </a:r>
                      <a:endParaRPr/>
                    </a:p>
                  </a:txBody>
                  <a:tcPr/>
                </a:tc>
                <a:tc>
                  <a:txBody>
                    <a:bodyPr/>
                    <a:p>
                      <a:pPr algn="ctr">
                        <a:lnSpc>
                          <a:spcPct val="115000"/>
                        </a:lnSpc>
                      </a:pPr>
                      <a:r>
                        <a:rPr lang="en-US" sz="1100">
                          <a:solidFill>
                            <a:srgbClr val="000000"/>
                          </a:solidFill>
                          <a:latin typeface="Calibri"/>
                          <a:ea typeface="Calibri"/>
                        </a:rPr>
                        <a:t>8</a:t>
                      </a:r>
                      <a:endParaRPr/>
                    </a:p>
                  </a:txBody>
                  <a:tcPr/>
                </a:tc>
                <a:tc>
                  <a:txBody>
                    <a:bodyPr/>
                    <a:p>
                      <a:pPr algn="ctr">
                        <a:lnSpc>
                          <a:spcPct val="115000"/>
                        </a:lnSpc>
                      </a:pPr>
                      <a:r>
                        <a:rPr lang="en-US" sz="1100">
                          <a:solidFill>
                            <a:srgbClr val="000000"/>
                          </a:solidFill>
                          <a:latin typeface="Calibri"/>
                          <a:ea typeface="Calibri"/>
                        </a:rPr>
                        <a:t>0.8</a:t>
                      </a:r>
                      <a:endParaRPr/>
                    </a:p>
                  </a:txBody>
                  <a:tcPr/>
                </a:tc>
              </a:tr>
              <a:tr h="321840">
                <a:tc>
                  <a:txBody>
                    <a:bodyPr/>
                    <a:p>
                      <a:pPr algn="ctr">
                        <a:lnSpc>
                          <a:spcPct val="115000"/>
                        </a:lnSpc>
                      </a:pPr>
                      <a:r>
                        <a:rPr lang="en-US" sz="1100">
                          <a:solidFill>
                            <a:srgbClr val="000000"/>
                          </a:solidFill>
                          <a:latin typeface="Calibri"/>
                          <a:ea typeface="Calibri"/>
                        </a:rPr>
                        <a:t>202</a:t>
                      </a:r>
                      <a:endParaRPr/>
                    </a:p>
                  </a:txBody>
                  <a:tcPr/>
                </a:tc>
                <a:tc>
                  <a:txBody>
                    <a:bodyPr/>
                    <a:p>
                      <a:pPr algn="ctr">
                        <a:lnSpc>
                          <a:spcPct val="115000"/>
                        </a:lnSpc>
                      </a:pPr>
                      <a:r>
                        <a:rPr b="1" lang="en-US" sz="1100">
                          <a:solidFill>
                            <a:srgbClr val="000000"/>
                          </a:solidFill>
                          <a:latin typeface="Calibri"/>
                          <a:ea typeface="Calibri"/>
                        </a:rPr>
                        <a:t>350</a:t>
                      </a:r>
                      <a:endParaRPr/>
                    </a:p>
                  </a:txBody>
                  <a:tcPr/>
                </a:tc>
                <a:tc>
                  <a:txBody>
                    <a:bodyPr/>
                    <a:p>
                      <a:pPr algn="ctr">
                        <a:lnSpc>
                          <a:spcPct val="115000"/>
                        </a:lnSpc>
                      </a:pPr>
                      <a:r>
                        <a:rPr lang="en-US" sz="1100">
                          <a:solidFill>
                            <a:srgbClr val="000000"/>
                          </a:solidFill>
                          <a:latin typeface="Calibri"/>
                          <a:ea typeface="Calibri"/>
                        </a:rPr>
                        <a:t>9</a:t>
                      </a:r>
                      <a:endParaRPr/>
                    </a:p>
                  </a:txBody>
                  <a:tcPr/>
                </a:tc>
                <a:tc>
                  <a:txBody>
                    <a:bodyPr/>
                    <a:p>
                      <a:pPr algn="ctr">
                        <a:lnSpc>
                          <a:spcPct val="115000"/>
                        </a:lnSpc>
                      </a:pPr>
                      <a:r>
                        <a:rPr lang="en-US" sz="1100">
                          <a:solidFill>
                            <a:srgbClr val="000000"/>
                          </a:solidFill>
                          <a:latin typeface="Calibri"/>
                          <a:ea typeface="Calibri"/>
                        </a:rPr>
                        <a:t>0.9</a:t>
                      </a:r>
                      <a:endParaRPr/>
                    </a:p>
                  </a:txBody>
                  <a:tcPr/>
                </a:tc>
              </a:tr>
              <a:tr h="321840">
                <a:tc>
                  <a:txBody>
                    <a:bodyPr/>
                    <a:p>
                      <a:pPr algn="ctr">
                        <a:lnSpc>
                          <a:spcPct val="115000"/>
                        </a:lnSpc>
                      </a:pPr>
                      <a:r>
                        <a:rPr lang="en-US" sz="1100">
                          <a:solidFill>
                            <a:srgbClr val="000000"/>
                          </a:solidFill>
                          <a:latin typeface="Calibri"/>
                          <a:ea typeface="Calibri"/>
                        </a:rPr>
                        <a:t>203</a:t>
                      </a:r>
                      <a:endParaRPr/>
                    </a:p>
                  </a:txBody>
                  <a:tcPr/>
                </a:tc>
                <a:tc>
                  <a:txBody>
                    <a:bodyPr/>
                    <a:p>
                      <a:pPr algn="ctr">
                        <a:lnSpc>
                          <a:spcPct val="115000"/>
                        </a:lnSpc>
                      </a:pPr>
                      <a:r>
                        <a:rPr b="1" lang="en-US" sz="1100">
                          <a:solidFill>
                            <a:srgbClr val="000000"/>
                          </a:solidFill>
                          <a:latin typeface="Calibri"/>
                          <a:ea typeface="Calibri"/>
                        </a:rPr>
                        <a:t>12500</a:t>
                      </a:r>
                      <a:endParaRPr/>
                    </a:p>
                  </a:txBody>
                  <a:tcPr/>
                </a:tc>
                <a:tc>
                  <a:txBody>
                    <a:bodyPr/>
                    <a:p>
                      <a:pPr algn="ctr">
                        <a:lnSpc>
                          <a:spcPct val="115000"/>
                        </a:lnSpc>
                      </a:pPr>
                      <a:r>
                        <a:rPr lang="en-US" sz="1100">
                          <a:solidFill>
                            <a:srgbClr val="000000"/>
                          </a:solidFill>
                          <a:latin typeface="Calibri"/>
                          <a:ea typeface="Calibri"/>
                        </a:rPr>
                        <a:t>10</a:t>
                      </a:r>
                      <a:endParaRPr/>
                    </a:p>
                  </a:txBody>
                  <a:tcPr/>
                </a:tc>
                <a:tc>
                  <a:txBody>
                    <a:bodyPr/>
                    <a:p>
                      <a:pPr algn="ctr">
                        <a:lnSpc>
                          <a:spcPct val="115000"/>
                        </a:lnSpc>
                      </a:pPr>
                      <a:r>
                        <a:rPr lang="en-US" sz="1100">
                          <a:solidFill>
                            <a:srgbClr val="000000"/>
                          </a:solidFill>
                          <a:latin typeface="Calibri"/>
                          <a:ea typeface="Calibri"/>
                        </a:rPr>
                        <a:t>1.0</a:t>
                      </a:r>
                      <a:endParaRPr/>
                    </a:p>
                  </a:txBody>
                  <a:tcPr/>
                </a:tc>
              </a:tr>
              <a:tr h="321840">
                <a:tc>
                  <a:txBody>
                    <a:bodyPr/>
                    <a:p>
                      <a:pPr algn="ctr">
                        <a:lnSpc>
                          <a:spcPct val="115000"/>
                        </a:lnSpc>
                      </a:pPr>
                      <a:r>
                        <a:rPr lang="en-US" sz="1100">
                          <a:solidFill>
                            <a:srgbClr val="000000"/>
                          </a:solidFill>
                          <a:latin typeface="Calibri"/>
                          <a:ea typeface="Calibri"/>
                        </a:rPr>
                        <a:t>965</a:t>
                      </a:r>
                      <a:endParaRPr/>
                    </a:p>
                  </a:txBody>
                  <a:tcPr/>
                </a:tc>
                <a:tc>
                  <a:txBody>
                    <a:bodyPr/>
                    <a:p>
                      <a:pPr algn="ctr">
                        <a:lnSpc>
                          <a:spcPct val="115000"/>
                        </a:lnSpc>
                      </a:pPr>
                      <a:r>
                        <a:rPr b="1" lang="en-US" sz="1100">
                          <a:solidFill>
                            <a:srgbClr val="000000"/>
                          </a:solidFill>
                          <a:latin typeface="Calibri"/>
                          <a:ea typeface="Calibri"/>
                        </a:rPr>
                        <a:t>100</a:t>
                      </a:r>
                      <a:endParaRPr/>
                    </a:p>
                  </a:txBody>
                  <a:tcPr/>
                </a:tc>
                <a:tc>
                  <a:txBody>
                    <a:bodyPr/>
                    <a:p>
                      <a:pPr algn="ctr">
                        <a:lnSpc>
                          <a:spcPct val="115000"/>
                        </a:lnSpc>
                      </a:pPr>
                      <a:r>
                        <a:rPr lang="en-US" sz="1100">
                          <a:solidFill>
                            <a:srgbClr val="000000"/>
                          </a:solidFill>
                          <a:latin typeface="Calibri"/>
                          <a:ea typeface="Calibri"/>
                        </a:rPr>
                        <a:t>3</a:t>
                      </a:r>
                      <a:endParaRPr/>
                    </a:p>
                  </a:txBody>
                  <a:tcPr/>
                </a:tc>
                <a:tc>
                  <a:txBody>
                    <a:bodyPr/>
                    <a:p>
                      <a:pPr algn="ctr">
                        <a:lnSpc>
                          <a:spcPct val="115000"/>
                        </a:lnSpc>
                      </a:pPr>
                      <a:r>
                        <a:rPr lang="en-US" sz="1100">
                          <a:solidFill>
                            <a:srgbClr val="000000"/>
                          </a:solidFill>
                          <a:latin typeface="Calibri"/>
                          <a:ea typeface="Calibri"/>
                        </a:rPr>
                        <a:t>0.3</a:t>
                      </a:r>
                      <a:endParaRPr/>
                    </a:p>
                  </a:txBody>
                  <a:tcPr/>
                </a:tc>
              </a:tr>
              <a:tr h="321840">
                <a:tc>
                  <a:txBody>
                    <a:bodyPr/>
                    <a:p>
                      <a:pPr algn="ctr">
                        <a:lnSpc>
                          <a:spcPct val="115000"/>
                        </a:lnSpc>
                      </a:pPr>
                      <a:r>
                        <a:rPr lang="en-US" sz="1100">
                          <a:solidFill>
                            <a:srgbClr val="000000"/>
                          </a:solidFill>
                          <a:latin typeface="Calibri"/>
                          <a:ea typeface="Calibri"/>
                        </a:rPr>
                        <a:t>1810</a:t>
                      </a:r>
                      <a:endParaRPr/>
                    </a:p>
                  </a:txBody>
                  <a:tcPr/>
                </a:tc>
                <a:tc>
                  <a:txBody>
                    <a:bodyPr/>
                    <a:p>
                      <a:pPr algn="ctr">
                        <a:lnSpc>
                          <a:spcPct val="115000"/>
                        </a:lnSpc>
                      </a:pPr>
                      <a:r>
                        <a:rPr b="1" lang="en-US" sz="1100">
                          <a:solidFill>
                            <a:srgbClr val="000000"/>
                          </a:solidFill>
                          <a:latin typeface="Calibri"/>
                          <a:ea typeface="Calibri"/>
                        </a:rPr>
                        <a:t>50</a:t>
                      </a:r>
                      <a:endParaRPr/>
                    </a:p>
                  </a:txBody>
                  <a:tcPr/>
                </a:tc>
                <a:tc>
                  <a:txBody>
                    <a:bodyPr/>
                    <a:p>
                      <a:pPr algn="ctr">
                        <a:lnSpc>
                          <a:spcPct val="115000"/>
                        </a:lnSpc>
                      </a:pPr>
                      <a:r>
                        <a:rPr lang="en-US" sz="1100">
                          <a:solidFill>
                            <a:srgbClr val="000000"/>
                          </a:solidFill>
                          <a:latin typeface="Calibri"/>
                          <a:ea typeface="Calibri"/>
                        </a:rPr>
                        <a:t>2</a:t>
                      </a:r>
                      <a:endParaRPr/>
                    </a:p>
                  </a:txBody>
                  <a:tcPr/>
                </a:tc>
                <a:tc>
                  <a:txBody>
                    <a:bodyPr/>
                    <a:p>
                      <a:pPr algn="ctr">
                        <a:lnSpc>
                          <a:spcPct val="115000"/>
                        </a:lnSpc>
                      </a:pPr>
                      <a:r>
                        <a:rPr lang="en-US" sz="1100">
                          <a:solidFill>
                            <a:srgbClr val="000000"/>
                          </a:solidFill>
                          <a:latin typeface="Calibri"/>
                          <a:ea typeface="Calibri"/>
                        </a:rPr>
                        <a:t>0.2</a:t>
                      </a:r>
                      <a:endParaRPr/>
                    </a:p>
                  </a:txBody>
                  <a:tcPr/>
                </a:tc>
              </a:tr>
              <a:tr h="418320">
                <a:tc>
                  <a:txBody>
                    <a:bodyPr/>
                    <a:p>
                      <a:pPr algn="ctr">
                        <a:lnSpc>
                          <a:spcPct val="115000"/>
                        </a:lnSpc>
                      </a:pPr>
                      <a:r>
                        <a:rPr lang="en-US" sz="1100">
                          <a:solidFill>
                            <a:srgbClr val="000000"/>
                          </a:solidFill>
                          <a:latin typeface="Calibri"/>
                          <a:ea typeface="Calibri"/>
                        </a:rPr>
                        <a:t>1805</a:t>
                      </a:r>
                      <a:endParaRPr/>
                    </a:p>
                  </a:txBody>
                  <a:tcPr/>
                </a:tc>
                <a:tc>
                  <a:txBody>
                    <a:bodyPr/>
                    <a:p>
                      <a:pPr algn="ctr">
                        <a:lnSpc>
                          <a:spcPct val="115000"/>
                        </a:lnSpc>
                      </a:pPr>
                      <a:r>
                        <a:rPr b="1" lang="en-US" sz="1100">
                          <a:solidFill>
                            <a:srgbClr val="000000"/>
                          </a:solidFill>
                          <a:latin typeface="Calibri"/>
                          <a:ea typeface="Calibri"/>
                        </a:rPr>
                        <a:t>10</a:t>
                      </a:r>
                      <a:endParaRPr/>
                    </a:p>
                  </a:txBody>
                  <a:tcPr/>
                </a:tc>
                <a:tc>
                  <a:txBody>
                    <a:bodyPr/>
                    <a:p>
                      <a:pPr algn="ctr">
                        <a:lnSpc>
                          <a:spcPct val="115000"/>
                        </a:lnSpc>
                      </a:pPr>
                      <a:r>
                        <a:rPr lang="en-US" sz="1100">
                          <a:solidFill>
                            <a:srgbClr val="000000"/>
                          </a:solidFill>
                          <a:latin typeface="Calibri"/>
                          <a:ea typeface="Calibri"/>
                        </a:rPr>
                        <a:t>1</a:t>
                      </a:r>
                      <a:endParaRPr/>
                    </a:p>
                  </a:txBody>
                  <a:tcPr/>
                </a:tc>
                <a:tc>
                  <a:txBody>
                    <a:bodyPr/>
                    <a:p>
                      <a:pPr algn="ctr">
                        <a:lnSpc>
                          <a:spcPct val="115000"/>
                        </a:lnSpc>
                      </a:pPr>
                      <a:r>
                        <a:rPr lang="en-US" sz="1100">
                          <a:solidFill>
                            <a:srgbClr val="000000"/>
                          </a:solidFill>
                          <a:latin typeface="Calibri"/>
                          <a:ea typeface="Calibri"/>
                        </a:rPr>
                        <a:t>0.1</a:t>
                      </a:r>
                      <a:endParaRPr/>
                    </a:p>
                  </a:txBody>
                  <a:tcPr/>
                </a:tc>
              </a:tr>
            </a:tbl>
          </a:graphicData>
        </a:graphic>
      </p:graphicFrame>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5" name="CustomShape 1"/>
          <p:cNvSpPr/>
          <p:nvPr/>
        </p:nvSpPr>
        <p:spPr>
          <a:xfrm>
            <a:off x="0" y="0"/>
            <a:ext cx="91432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Examples: Weighted Linear Combination</a:t>
            </a:r>
            <a:endParaRPr/>
          </a:p>
        </p:txBody>
      </p:sp>
      <p:graphicFrame>
        <p:nvGraphicFramePr>
          <p:cNvPr id="186" name="Table 2"/>
          <p:cNvGraphicFramePr/>
          <p:nvPr/>
        </p:nvGraphicFramePr>
        <p:xfrm>
          <a:off x="533520" y="1981080"/>
          <a:ext cx="8000280" cy="4578120"/>
        </p:xfrm>
        <a:graphic>
          <a:graphicData uri="http://schemas.openxmlformats.org/drawingml/2006/table">
            <a:tbl>
              <a:tblPr/>
              <a:tblGrid>
                <a:gridCol w="685800"/>
                <a:gridCol w="945360"/>
                <a:gridCol w="1475640"/>
                <a:gridCol w="4893840"/>
              </a:tblGrid>
              <a:tr h="823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lang="en-US" sz="1100">
                          <a:solidFill>
                            <a:srgbClr val="ffffff"/>
                          </a:solidFill>
                          <a:latin typeface="Calibri"/>
                          <a:ea typeface="Calibri"/>
                        </a:rPr>
                        <a:t>Standardized Precipitation</a:t>
                      </a:r>
                      <a:endParaRPr/>
                    </a:p>
                  </a:txBody>
                  <a:tcPr/>
                </a:tc>
                <a:tc>
                  <a:txBody>
                    <a:bodyPr/>
                    <a:p>
                      <a:pPr algn="ctr">
                        <a:lnSpc>
                          <a:spcPct val="115000"/>
                        </a:lnSpc>
                      </a:pPr>
                      <a:r>
                        <a:rPr b="1" lang="en-US" sz="1100">
                          <a:solidFill>
                            <a:srgbClr val="ffffff"/>
                          </a:solidFill>
                          <a:latin typeface="Calibri"/>
                          <a:ea typeface="Calibri"/>
                        </a:rPr>
                        <a:t>Standardized People in Flood Plain</a:t>
                      </a:r>
                      <a:endParaRPr/>
                    </a:p>
                  </a:txBody>
                  <a:tcPr/>
                </a:tc>
                <a:tc>
                  <a:txBody>
                    <a:bodyPr/>
                    <a:p>
                      <a:pPr algn="ctr">
                        <a:lnSpc>
                          <a:spcPct val="115000"/>
                        </a:lnSpc>
                      </a:pPr>
                      <a:r>
                        <a:rPr b="1" lang="en-US" sz="1100">
                          <a:solidFill>
                            <a:srgbClr val="ffffff"/>
                          </a:solidFill>
                          <a:latin typeface="Calibri"/>
                          <a:ea typeface="Calibri"/>
                        </a:rPr>
                        <a:t>Weighted Linear Combination</a:t>
                      </a:r>
                      <a:endParaRPr/>
                    </a:p>
                  </a:txBody>
                  <a:tcPr/>
                </a:tc>
              </a:tr>
              <a:tr h="360000">
                <a:tc>
                  <a:txBody>
                    <a:bodyPr/>
                    <a:p>
                      <a:pPr algn="ctr">
                        <a:lnSpc>
                          <a:spcPct val="115000"/>
                        </a:lnSpc>
                      </a:pPr>
                      <a:r>
                        <a:rPr lang="en-US">
                          <a:solidFill>
                            <a:srgbClr val="000000"/>
                          </a:solidFill>
                          <a:latin typeface="Calibri"/>
                        </a:rPr>
                        <a:t>100</a:t>
                      </a:r>
                      <a:endParaRPr/>
                    </a:p>
                  </a:txBody>
                  <a:tcPr/>
                </a:tc>
                <a:tc>
                  <a:txBody>
                    <a:bodyPr/>
                    <a:p>
                      <a:pPr algn="ctr">
                        <a:lnSpc>
                          <a:spcPct val="115000"/>
                        </a:lnSpc>
                      </a:pPr>
                      <a:r>
                        <a:rPr lang="en-US">
                          <a:solidFill>
                            <a:srgbClr val="000000"/>
                          </a:solidFill>
                          <a:latin typeface="Calibri"/>
                        </a:rPr>
                        <a:t>0.1</a:t>
                      </a:r>
                      <a:endParaRPr/>
                    </a:p>
                  </a:txBody>
                  <a:tcPr/>
                </a:tc>
                <a:tc>
                  <a:txBody>
                    <a:bodyPr/>
                    <a:p>
                      <a:pPr algn="ctr">
                        <a:lnSpc>
                          <a:spcPct val="115000"/>
                        </a:lnSpc>
                      </a:pPr>
                      <a:r>
                        <a:rPr lang="en-US">
                          <a:solidFill>
                            <a:srgbClr val="000000"/>
                          </a:solidFill>
                          <a:latin typeface="Calibri"/>
                        </a:rPr>
                        <a:t>0.4</a:t>
                      </a:r>
                      <a:endParaRPr/>
                    </a:p>
                  </a:txBody>
                  <a:tcPr/>
                </a:tc>
                <a:tc>
                  <a:txBody>
                    <a:bodyPr/>
                    <a:p>
                      <a:pPr>
                        <a:lnSpc>
                          <a:spcPct val="100000"/>
                        </a:lnSpc>
                      </a:pPr>
                      <a:r>
                        <a:rPr lang="en-US">
                          <a:solidFill>
                            <a:srgbClr val="000000"/>
                          </a:solidFill>
                          <a:latin typeface="Calibri"/>
                        </a:rPr>
                        <a:t>=(</a:t>
                      </a:r>
                      <a:r>
                        <a:rPr lang="en-US">
                          <a:solidFill>
                            <a:srgbClr val="ff0000"/>
                          </a:solidFill>
                          <a:latin typeface="Calibri"/>
                        </a:rPr>
                        <a:t>0.4 </a:t>
                      </a:r>
                      <a:r>
                        <a:rPr lang="en-US">
                          <a:solidFill>
                            <a:srgbClr val="000000"/>
                          </a:solidFill>
                          <a:latin typeface="Calibri"/>
                        </a:rPr>
                        <a:t>* 0.1) + (</a:t>
                      </a:r>
                      <a:r>
                        <a:rPr lang="en-US">
                          <a:solidFill>
                            <a:srgbClr val="00b050"/>
                          </a:solidFill>
                          <a:latin typeface="Calibri"/>
                        </a:rPr>
                        <a:t>0.6</a:t>
                      </a:r>
                      <a:r>
                        <a:rPr lang="en-US">
                          <a:solidFill>
                            <a:srgbClr val="000000"/>
                          </a:solidFill>
                          <a:latin typeface="Calibri"/>
                        </a:rPr>
                        <a:t> * 0.4)  = 0.28</a:t>
                      </a:r>
                      <a:endParaRPr/>
                    </a:p>
                  </a:txBody>
                  <a:tcPr/>
                </a:tc>
              </a:tr>
              <a:tr h="360000">
                <a:tc>
                  <a:txBody>
                    <a:bodyPr/>
                    <a:p>
                      <a:pPr algn="ctr">
                        <a:lnSpc>
                          <a:spcPct val="115000"/>
                        </a:lnSpc>
                      </a:pPr>
                      <a:r>
                        <a:rPr lang="en-US">
                          <a:solidFill>
                            <a:srgbClr val="000000"/>
                          </a:solidFill>
                          <a:latin typeface="Calibri"/>
                        </a:rPr>
                        <a:t>101</a:t>
                      </a:r>
                      <a:endParaRPr/>
                    </a:p>
                  </a:txBody>
                  <a:tcPr/>
                </a:tc>
                <a:tc>
                  <a:txBody>
                    <a:bodyPr/>
                    <a:p>
                      <a:pPr algn="ctr">
                        <a:lnSpc>
                          <a:spcPct val="115000"/>
                        </a:lnSpc>
                      </a:pPr>
                      <a:r>
                        <a:rPr lang="en-US">
                          <a:solidFill>
                            <a:srgbClr val="000000"/>
                          </a:solidFill>
                          <a:latin typeface="Calibri"/>
                        </a:rPr>
                        <a:t>0.5</a:t>
                      </a:r>
                      <a:endParaRPr/>
                    </a:p>
                  </a:txBody>
                  <a:tcPr/>
                </a:tc>
                <a:tc>
                  <a:txBody>
                    <a:bodyPr/>
                    <a:p>
                      <a:pPr algn="ctr">
                        <a:lnSpc>
                          <a:spcPct val="115000"/>
                        </a:lnSpc>
                      </a:pPr>
                      <a:r>
                        <a:rPr lang="en-US">
                          <a:solidFill>
                            <a:srgbClr val="000000"/>
                          </a:solidFill>
                          <a:latin typeface="Calibri"/>
                        </a:rPr>
                        <a:t>0.7</a:t>
                      </a:r>
                      <a:endParaRPr/>
                    </a:p>
                  </a:txBody>
                  <a:tcPr/>
                </a:tc>
                <a:tc>
                  <a:txBody>
                    <a:bodyPr/>
                    <a:p>
                      <a:pPr>
                        <a:lnSpc>
                          <a:spcPct val="100000"/>
                        </a:lnSpc>
                      </a:pPr>
                      <a:r>
                        <a:rPr lang="en-US">
                          <a:solidFill>
                            <a:srgbClr val="000000"/>
                          </a:solidFill>
                          <a:latin typeface="Calibri"/>
                        </a:rPr>
                        <a:t>=(</a:t>
                      </a:r>
                      <a:r>
                        <a:rPr lang="en-US">
                          <a:solidFill>
                            <a:srgbClr val="ff0000"/>
                          </a:solidFill>
                          <a:latin typeface="Calibri"/>
                        </a:rPr>
                        <a:t>0.4 </a:t>
                      </a:r>
                      <a:r>
                        <a:rPr lang="en-US">
                          <a:solidFill>
                            <a:srgbClr val="000000"/>
                          </a:solidFill>
                          <a:latin typeface="Calibri"/>
                        </a:rPr>
                        <a:t>* 0.5) + (</a:t>
                      </a:r>
                      <a:r>
                        <a:rPr lang="en-US">
                          <a:solidFill>
                            <a:srgbClr val="00b050"/>
                          </a:solidFill>
                          <a:latin typeface="Calibri"/>
                        </a:rPr>
                        <a:t>0.6</a:t>
                      </a:r>
                      <a:r>
                        <a:rPr lang="en-US">
                          <a:solidFill>
                            <a:srgbClr val="000000"/>
                          </a:solidFill>
                          <a:latin typeface="Calibri"/>
                        </a:rPr>
                        <a:t> * 0.7)  = 0.62</a:t>
                      </a:r>
                      <a:endParaRPr/>
                    </a:p>
                  </a:txBody>
                  <a:tcPr/>
                </a:tc>
              </a:tr>
              <a:tr h="360000">
                <a:tc>
                  <a:txBody>
                    <a:bodyPr/>
                    <a:p>
                      <a:pPr algn="ctr">
                        <a:lnSpc>
                          <a:spcPct val="115000"/>
                        </a:lnSpc>
                      </a:pPr>
                      <a:r>
                        <a:rPr lang="en-US">
                          <a:solidFill>
                            <a:srgbClr val="000000"/>
                          </a:solidFill>
                          <a:latin typeface="Calibri"/>
                        </a:rPr>
                        <a:t>102</a:t>
                      </a:r>
                      <a:endParaRPr/>
                    </a:p>
                  </a:txBody>
                  <a:tcPr/>
                </a:tc>
                <a:tc>
                  <a:txBody>
                    <a:bodyPr/>
                    <a:p>
                      <a:pPr algn="ctr">
                        <a:lnSpc>
                          <a:spcPct val="115000"/>
                        </a:lnSpc>
                      </a:pPr>
                      <a:r>
                        <a:rPr lang="en-US">
                          <a:solidFill>
                            <a:srgbClr val="000000"/>
                          </a:solidFill>
                          <a:latin typeface="Calibri"/>
                        </a:rPr>
                        <a:t>0.7</a:t>
                      </a:r>
                      <a:endParaRPr/>
                    </a:p>
                  </a:txBody>
                  <a:tcPr/>
                </a:tc>
                <a:tc>
                  <a:txBody>
                    <a:bodyPr/>
                    <a:p>
                      <a:pPr algn="ctr">
                        <a:lnSpc>
                          <a:spcPct val="115000"/>
                        </a:lnSpc>
                      </a:pPr>
                      <a:r>
                        <a:rPr lang="en-US">
                          <a:solidFill>
                            <a:srgbClr val="000000"/>
                          </a:solidFill>
                          <a:latin typeface="Calibri"/>
                        </a:rPr>
                        <a:t>0.5</a:t>
                      </a:r>
                      <a:endParaRPr/>
                    </a:p>
                  </a:txBody>
                  <a:tcPr/>
                </a:tc>
                <a:tc>
                  <a:txBody>
                    <a:bodyPr/>
                    <a:p>
                      <a:pPr>
                        <a:lnSpc>
                          <a:spcPct val="100000"/>
                        </a:lnSpc>
                      </a:pPr>
                      <a:r>
                        <a:rPr lang="en-US">
                          <a:solidFill>
                            <a:srgbClr val="000000"/>
                          </a:solidFill>
                          <a:latin typeface="Calibri"/>
                        </a:rPr>
                        <a:t>???</a:t>
                      </a:r>
                      <a:endParaRPr/>
                    </a:p>
                  </a:txBody>
                  <a:tcPr/>
                </a:tc>
              </a:tr>
              <a:tr h="431640">
                <a:tc>
                  <a:txBody>
                    <a:bodyPr/>
                    <a:p>
                      <a:pPr algn="ctr">
                        <a:lnSpc>
                          <a:spcPct val="115000"/>
                        </a:lnSpc>
                      </a:pPr>
                      <a:r>
                        <a:rPr lang="en-US">
                          <a:solidFill>
                            <a:srgbClr val="000000"/>
                          </a:solidFill>
                          <a:latin typeface="Calibri"/>
                        </a:rPr>
                        <a:t>103</a:t>
                      </a:r>
                      <a:endParaRPr/>
                    </a:p>
                  </a:txBody>
                  <a:tcPr/>
                </a:tc>
                <a:tc>
                  <a:txBody>
                    <a:bodyPr/>
                    <a:p>
                      <a:pPr algn="ctr">
                        <a:lnSpc>
                          <a:spcPct val="115000"/>
                        </a:lnSpc>
                      </a:pPr>
                      <a:r>
                        <a:rPr lang="en-US">
                          <a:solidFill>
                            <a:srgbClr val="000000"/>
                          </a:solidFill>
                          <a:latin typeface="Calibri"/>
                        </a:rPr>
                        <a:t>0.8</a:t>
                      </a:r>
                      <a:endParaRPr/>
                    </a:p>
                  </a:txBody>
                  <a:tcPr/>
                </a:tc>
                <a:tc>
                  <a:txBody>
                    <a:bodyPr/>
                    <a:p>
                      <a:pPr algn="ctr">
                        <a:lnSpc>
                          <a:spcPct val="115000"/>
                        </a:lnSpc>
                      </a:pPr>
                      <a:r>
                        <a:rPr lang="en-US">
                          <a:solidFill>
                            <a:srgbClr val="000000"/>
                          </a:solidFill>
                          <a:latin typeface="Calibri"/>
                        </a:rPr>
                        <a:t>0.6</a:t>
                      </a:r>
                      <a:endParaRPr/>
                    </a:p>
                  </a:txBody>
                  <a:tcPr/>
                </a:tc>
                <a:tc>
                  <a:tcPr/>
                </a:tc>
              </a:tr>
              <a:tr h="431640">
                <a:tc>
                  <a:txBody>
                    <a:bodyPr/>
                    <a:p>
                      <a:pPr algn="ctr">
                        <a:lnSpc>
                          <a:spcPct val="115000"/>
                        </a:lnSpc>
                      </a:pPr>
                      <a:r>
                        <a:rPr lang="en-US">
                          <a:solidFill>
                            <a:srgbClr val="000000"/>
                          </a:solidFill>
                          <a:latin typeface="Calibri"/>
                        </a:rPr>
                        <a:t>201</a:t>
                      </a:r>
                      <a:endParaRPr/>
                    </a:p>
                  </a:txBody>
                  <a:tcPr/>
                </a:tc>
                <a:tc>
                  <a:txBody>
                    <a:bodyPr/>
                    <a:p>
                      <a:pPr algn="ctr">
                        <a:lnSpc>
                          <a:spcPct val="115000"/>
                        </a:lnSpc>
                      </a:pPr>
                      <a:r>
                        <a:rPr lang="en-US">
                          <a:solidFill>
                            <a:srgbClr val="000000"/>
                          </a:solidFill>
                          <a:latin typeface="Calibri"/>
                        </a:rPr>
                        <a:t>0.6</a:t>
                      </a:r>
                      <a:endParaRPr/>
                    </a:p>
                  </a:txBody>
                  <a:tcPr/>
                </a:tc>
                <a:tc>
                  <a:txBody>
                    <a:bodyPr/>
                    <a:p>
                      <a:pPr algn="ctr">
                        <a:lnSpc>
                          <a:spcPct val="115000"/>
                        </a:lnSpc>
                      </a:pPr>
                      <a:r>
                        <a:rPr lang="en-US">
                          <a:solidFill>
                            <a:srgbClr val="000000"/>
                          </a:solidFill>
                          <a:latin typeface="Calibri"/>
                        </a:rPr>
                        <a:t>0.8</a:t>
                      </a:r>
                      <a:endParaRPr/>
                    </a:p>
                  </a:txBody>
                  <a:tcPr/>
                </a:tc>
                <a:tc>
                  <a:tcPr/>
                </a:tc>
              </a:tr>
              <a:tr h="431640">
                <a:tc>
                  <a:txBody>
                    <a:bodyPr/>
                    <a:p>
                      <a:pPr algn="ctr">
                        <a:lnSpc>
                          <a:spcPct val="115000"/>
                        </a:lnSpc>
                      </a:pPr>
                      <a:r>
                        <a:rPr lang="en-US">
                          <a:solidFill>
                            <a:srgbClr val="000000"/>
                          </a:solidFill>
                          <a:latin typeface="Calibri"/>
                        </a:rPr>
                        <a:t>202</a:t>
                      </a:r>
                      <a:endParaRPr/>
                    </a:p>
                  </a:txBody>
                  <a:tcPr/>
                </a:tc>
                <a:tc>
                  <a:txBody>
                    <a:bodyPr/>
                    <a:p>
                      <a:pPr algn="ctr">
                        <a:lnSpc>
                          <a:spcPct val="115000"/>
                        </a:lnSpc>
                      </a:pPr>
                      <a:r>
                        <a:rPr lang="en-US">
                          <a:solidFill>
                            <a:srgbClr val="000000"/>
                          </a:solidFill>
                          <a:latin typeface="Calibri"/>
                        </a:rPr>
                        <a:t>0.4</a:t>
                      </a:r>
                      <a:endParaRPr/>
                    </a:p>
                  </a:txBody>
                  <a:tcPr/>
                </a:tc>
                <a:tc>
                  <a:txBody>
                    <a:bodyPr/>
                    <a:p>
                      <a:pPr algn="ctr">
                        <a:lnSpc>
                          <a:spcPct val="115000"/>
                        </a:lnSpc>
                      </a:pPr>
                      <a:r>
                        <a:rPr lang="en-US">
                          <a:solidFill>
                            <a:srgbClr val="000000"/>
                          </a:solidFill>
                          <a:latin typeface="Calibri"/>
                        </a:rPr>
                        <a:t>0.9</a:t>
                      </a:r>
                      <a:endParaRPr/>
                    </a:p>
                  </a:txBody>
                  <a:tcPr/>
                </a:tc>
                <a:tc>
                  <a:tcPr/>
                </a:tc>
              </a:tr>
              <a:tr h="431640">
                <a:tc>
                  <a:txBody>
                    <a:bodyPr/>
                    <a:p>
                      <a:pPr algn="ctr">
                        <a:lnSpc>
                          <a:spcPct val="115000"/>
                        </a:lnSpc>
                      </a:pPr>
                      <a:r>
                        <a:rPr lang="en-US">
                          <a:solidFill>
                            <a:srgbClr val="000000"/>
                          </a:solidFill>
                          <a:latin typeface="Calibri"/>
                        </a:rPr>
                        <a:t>203</a:t>
                      </a:r>
                      <a:endParaRPr/>
                    </a:p>
                  </a:txBody>
                  <a:tcPr/>
                </a:tc>
                <a:tc>
                  <a:txBody>
                    <a:bodyPr/>
                    <a:p>
                      <a:pPr algn="ctr">
                        <a:lnSpc>
                          <a:spcPct val="115000"/>
                        </a:lnSpc>
                      </a:pPr>
                      <a:r>
                        <a:rPr lang="en-US">
                          <a:solidFill>
                            <a:srgbClr val="000000"/>
                          </a:solidFill>
                          <a:latin typeface="Calibri"/>
                        </a:rPr>
                        <a:t>0.3</a:t>
                      </a:r>
                      <a:endParaRPr/>
                    </a:p>
                  </a:txBody>
                  <a:tcPr/>
                </a:tc>
                <a:tc>
                  <a:txBody>
                    <a:bodyPr/>
                    <a:p>
                      <a:pPr algn="ctr">
                        <a:lnSpc>
                          <a:spcPct val="115000"/>
                        </a:lnSpc>
                      </a:pPr>
                      <a:r>
                        <a:rPr lang="en-US">
                          <a:solidFill>
                            <a:srgbClr val="000000"/>
                          </a:solidFill>
                          <a:latin typeface="Calibri"/>
                        </a:rPr>
                        <a:t>1.0</a:t>
                      </a:r>
                      <a:endParaRPr/>
                    </a:p>
                  </a:txBody>
                  <a:tcPr/>
                </a:tc>
                <a:tc>
                  <a:tcPr/>
                </a:tc>
              </a:tr>
              <a:tr h="431640">
                <a:tc>
                  <a:txBody>
                    <a:bodyPr/>
                    <a:p>
                      <a:pPr algn="ctr">
                        <a:lnSpc>
                          <a:spcPct val="115000"/>
                        </a:lnSpc>
                      </a:pPr>
                      <a:r>
                        <a:rPr lang="en-US">
                          <a:solidFill>
                            <a:srgbClr val="000000"/>
                          </a:solidFill>
                          <a:latin typeface="Calibri"/>
                        </a:rPr>
                        <a:t>965</a:t>
                      </a:r>
                      <a:endParaRPr/>
                    </a:p>
                  </a:txBody>
                  <a:tcPr/>
                </a:tc>
                <a:tc>
                  <a:txBody>
                    <a:bodyPr/>
                    <a:p>
                      <a:pPr algn="ctr">
                        <a:lnSpc>
                          <a:spcPct val="115000"/>
                        </a:lnSpc>
                      </a:pPr>
                      <a:r>
                        <a:rPr lang="en-US">
                          <a:solidFill>
                            <a:srgbClr val="000000"/>
                          </a:solidFill>
                          <a:latin typeface="Calibri"/>
                        </a:rPr>
                        <a:t>0.2</a:t>
                      </a:r>
                      <a:endParaRPr/>
                    </a:p>
                  </a:txBody>
                  <a:tcPr/>
                </a:tc>
                <a:tc>
                  <a:txBody>
                    <a:bodyPr/>
                    <a:p>
                      <a:pPr algn="ctr">
                        <a:lnSpc>
                          <a:spcPct val="115000"/>
                        </a:lnSpc>
                      </a:pPr>
                      <a:r>
                        <a:rPr lang="en-US">
                          <a:solidFill>
                            <a:srgbClr val="000000"/>
                          </a:solidFill>
                          <a:latin typeface="Calibri"/>
                        </a:rPr>
                        <a:t>0.3</a:t>
                      </a:r>
                      <a:endParaRPr/>
                    </a:p>
                  </a:txBody>
                  <a:tcPr/>
                </a:tc>
                <a:tc>
                  <a:tcPr/>
                </a:tc>
              </a:tr>
              <a:tr h="668160">
                <a:tc>
                  <a:txBody>
                    <a:bodyPr/>
                    <a:p>
                      <a:pPr algn="ctr">
                        <a:lnSpc>
                          <a:spcPct val="115000"/>
                        </a:lnSpc>
                      </a:pPr>
                      <a:r>
                        <a:rPr lang="en-US">
                          <a:solidFill>
                            <a:srgbClr val="000000"/>
                          </a:solidFill>
                          <a:latin typeface="Calibri"/>
                        </a:rPr>
                        <a:t>1810</a:t>
                      </a:r>
                      <a:endParaRPr/>
                    </a:p>
                  </a:txBody>
                  <a:tcPr/>
                </a:tc>
                <a:tc>
                  <a:txBody>
                    <a:bodyPr/>
                    <a:p>
                      <a:pPr algn="ctr">
                        <a:lnSpc>
                          <a:spcPct val="115000"/>
                        </a:lnSpc>
                      </a:pPr>
                      <a:r>
                        <a:rPr lang="en-US">
                          <a:solidFill>
                            <a:srgbClr val="000000"/>
                          </a:solidFill>
                          <a:latin typeface="Calibri"/>
                        </a:rPr>
                        <a:t>1.0</a:t>
                      </a:r>
                      <a:endParaRPr/>
                    </a:p>
                  </a:txBody>
                  <a:tcPr/>
                </a:tc>
                <a:tc>
                  <a:txBody>
                    <a:bodyPr/>
                    <a:p>
                      <a:pPr algn="ctr">
                        <a:lnSpc>
                          <a:spcPct val="115000"/>
                        </a:lnSpc>
                      </a:pPr>
                      <a:r>
                        <a:rPr lang="en-US">
                          <a:solidFill>
                            <a:srgbClr val="000000"/>
                          </a:solidFill>
                          <a:latin typeface="Calibri"/>
                        </a:rPr>
                        <a:t>0.2</a:t>
                      </a:r>
                      <a:endParaRPr/>
                    </a:p>
                  </a:txBody>
                  <a:tcPr/>
                </a:tc>
                <a:tc>
                  <a:tcPr/>
                </a:tc>
              </a:tr>
              <a:tr h="668160">
                <a:tc>
                  <a:txBody>
                    <a:bodyPr/>
                    <a:p>
                      <a:pPr algn="ctr">
                        <a:lnSpc>
                          <a:spcPct val="115000"/>
                        </a:lnSpc>
                      </a:pPr>
                      <a:r>
                        <a:rPr lang="en-US">
                          <a:solidFill>
                            <a:srgbClr val="000000"/>
                          </a:solidFill>
                          <a:latin typeface="Calibri"/>
                        </a:rPr>
                        <a:t>1805</a:t>
                      </a:r>
                      <a:endParaRPr/>
                    </a:p>
                  </a:txBody>
                  <a:tcPr/>
                </a:tc>
                <a:tc>
                  <a:txBody>
                    <a:bodyPr/>
                    <a:p>
                      <a:pPr algn="ctr">
                        <a:lnSpc>
                          <a:spcPct val="115000"/>
                        </a:lnSpc>
                      </a:pPr>
                      <a:r>
                        <a:rPr lang="en-US">
                          <a:solidFill>
                            <a:srgbClr val="000000"/>
                          </a:solidFill>
                          <a:latin typeface="Calibri"/>
                        </a:rPr>
                        <a:t>0.9</a:t>
                      </a:r>
                      <a:endParaRPr/>
                    </a:p>
                  </a:txBody>
                  <a:tcPr/>
                </a:tc>
                <a:tc>
                  <a:txBody>
                    <a:bodyPr/>
                    <a:p>
                      <a:pPr algn="ctr">
                        <a:lnSpc>
                          <a:spcPct val="115000"/>
                        </a:lnSpc>
                      </a:pPr>
                      <a:r>
                        <a:rPr lang="en-US">
                          <a:solidFill>
                            <a:srgbClr val="000000"/>
                          </a:solidFill>
                          <a:latin typeface="Calibri"/>
                        </a:rPr>
                        <a:t>0.1</a:t>
                      </a:r>
                      <a:endParaRPr/>
                    </a:p>
                  </a:txBody>
                  <a:tcPr/>
                </a:tc>
                <a:tc>
                  <a:tcPr/>
                </a:tc>
              </a:tr>
            </a:tbl>
          </a:graphicData>
        </a:graphic>
      </p:graphicFrame>
      <p:sp>
        <p:nvSpPr>
          <p:cNvPr id="187" name="CustomShape 3"/>
          <p:cNvSpPr/>
          <p:nvPr/>
        </p:nvSpPr>
        <p:spPr>
          <a:xfrm>
            <a:off x="685800" y="914400"/>
            <a:ext cx="3276000" cy="912960"/>
          </a:xfrm>
          <a:prstGeom prst="rect">
            <a:avLst/>
          </a:prstGeom>
          <a:noFill/>
          <a:ln>
            <a:noFill/>
          </a:ln>
        </p:spPr>
        <p:txBody>
          <a:bodyPr lIns="90000" rIns="90000" tIns="45000" bIns="45000"/>
          <a:p>
            <a:r>
              <a:rPr b="1" lang="en-US" u="sng">
                <a:solidFill>
                  <a:srgbClr val="000000"/>
                </a:solidFill>
                <a:latin typeface="Calibri"/>
              </a:rPr>
              <a:t>Weights: </a:t>
            </a:r>
            <a:endParaRPr/>
          </a:p>
          <a:p>
            <a:r>
              <a:rPr lang="en-US">
                <a:solidFill>
                  <a:srgbClr val="000000"/>
                </a:solidFill>
                <a:latin typeface="Calibri"/>
              </a:rPr>
              <a:t>Precip = </a:t>
            </a:r>
            <a:r>
              <a:rPr lang="en-US">
                <a:solidFill>
                  <a:srgbClr val="ff0000"/>
                </a:solidFill>
                <a:latin typeface="Calibri"/>
              </a:rPr>
              <a:t>0.4</a:t>
            </a:r>
            <a:endParaRPr/>
          </a:p>
          <a:p>
            <a:pPr>
              <a:lnSpc>
                <a:spcPct val="100000"/>
              </a:lnSpc>
            </a:pPr>
            <a:r>
              <a:rPr lang="en-US">
                <a:solidFill>
                  <a:srgbClr val="000000"/>
                </a:solidFill>
                <a:latin typeface="Calibri"/>
              </a:rPr>
              <a:t>People in Flood Plain = </a:t>
            </a:r>
            <a:r>
              <a:rPr lang="en-US">
                <a:solidFill>
                  <a:srgbClr val="00b050"/>
                </a:solidFill>
                <a:latin typeface="Calibri"/>
              </a:rPr>
              <a:t>0.6</a:t>
            </a:r>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6"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Index Creation &amp; Data Aggregation</a:t>
            </a:r>
            <a:endParaRPr/>
          </a:p>
        </p:txBody>
      </p:sp>
      <p:sp>
        <p:nvSpPr>
          <p:cNvPr id="117" name="CustomShape 2"/>
          <p:cNvSpPr/>
          <p:nvPr/>
        </p:nvSpPr>
        <p:spPr>
          <a:xfrm>
            <a:off x="304920" y="1600200"/>
            <a:ext cx="8533800" cy="4525200"/>
          </a:xfrm>
          <a:prstGeom prst="rect">
            <a:avLst/>
          </a:prstGeom>
          <a:noFill/>
          <a:ln>
            <a:noFill/>
          </a:ln>
        </p:spPr>
        <p:txBody>
          <a:bodyPr lIns="90000" rIns="90000" tIns="45000" bIns="45000"/>
          <a:p>
            <a:pPr>
              <a:lnSpc>
                <a:spcPct val="100000"/>
              </a:lnSpc>
              <a:buFont typeface="Arial"/>
              <a:buChar char="•"/>
            </a:pPr>
            <a:r>
              <a:rPr lang="en-US" sz="3200">
                <a:solidFill>
                  <a:srgbClr val="000000"/>
                </a:solidFill>
                <a:latin typeface="Calibri"/>
              </a:rPr>
              <a:t>Take multiple datasets in different units (e.g., precipitation; temperature) and aggregate them into one single indicator.</a:t>
            </a:r>
            <a:endParaRPr/>
          </a:p>
          <a:p>
            <a:pPr>
              <a:lnSpc>
                <a:spcPct val="100000"/>
              </a:lnSpc>
              <a:buFont typeface="Arial"/>
              <a:buChar char="•"/>
            </a:pPr>
            <a:r>
              <a:rPr lang="en-US" sz="3200">
                <a:solidFill>
                  <a:srgbClr val="000000"/>
                </a:solidFill>
                <a:latin typeface="Calibri"/>
              </a:rPr>
              <a:t>E.g., Temperature + Precipitation = Vulnerability</a:t>
            </a:r>
            <a:endParaRPr/>
          </a:p>
          <a:p>
            <a:pPr>
              <a:lnSpc>
                <a:spcPct val="100000"/>
              </a:lnSpc>
            </a:pPr>
            <a:endParaRPr/>
          </a:p>
          <a:p>
            <a:pPr>
              <a:lnSpc>
                <a:spcPct val="100000"/>
              </a:lnSpc>
              <a:buFont typeface="Arial"/>
              <a:buChar char="•"/>
            </a:pPr>
            <a:r>
              <a:rPr lang="en-US" sz="3200">
                <a:solidFill>
                  <a:srgbClr val="000000"/>
                </a:solidFill>
                <a:latin typeface="Calibri"/>
              </a:rPr>
              <a:t>What’s wrong with the above example?</a:t>
            </a:r>
            <a:endParaRPr/>
          </a:p>
          <a:p>
            <a:pPr>
              <a:lnSpc>
                <a:spcPct val="100000"/>
              </a:lnSpc>
            </a:pPr>
            <a:endParaRPr/>
          </a:p>
          <a:p>
            <a:pPr>
              <a:lnSpc>
                <a:spcPct val="100000"/>
              </a:lnSpc>
            </a:pP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8" name="CustomShape 1"/>
          <p:cNvSpPr/>
          <p:nvPr/>
        </p:nvSpPr>
        <p:spPr>
          <a:xfrm>
            <a:off x="0" y="0"/>
            <a:ext cx="91432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Examples: Weighted Linear Combination</a:t>
            </a:r>
            <a:endParaRPr/>
          </a:p>
        </p:txBody>
      </p:sp>
      <p:graphicFrame>
        <p:nvGraphicFramePr>
          <p:cNvPr id="189" name="Table 2"/>
          <p:cNvGraphicFramePr/>
          <p:nvPr/>
        </p:nvGraphicFramePr>
        <p:xfrm>
          <a:off x="533520" y="1981080"/>
          <a:ext cx="8000280" cy="4578120"/>
        </p:xfrm>
        <a:graphic>
          <a:graphicData uri="http://schemas.openxmlformats.org/drawingml/2006/table">
            <a:tbl>
              <a:tblPr/>
              <a:tblGrid>
                <a:gridCol w="685800"/>
                <a:gridCol w="945360"/>
                <a:gridCol w="1475640"/>
                <a:gridCol w="4893840"/>
              </a:tblGrid>
              <a:tr h="823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lang="en-US" sz="1100">
                          <a:solidFill>
                            <a:srgbClr val="ffffff"/>
                          </a:solidFill>
                          <a:latin typeface="Calibri"/>
                          <a:ea typeface="Calibri"/>
                        </a:rPr>
                        <a:t>Standardized Precipitation</a:t>
                      </a:r>
                      <a:endParaRPr/>
                    </a:p>
                  </a:txBody>
                  <a:tcPr/>
                </a:tc>
                <a:tc>
                  <a:txBody>
                    <a:bodyPr/>
                    <a:p>
                      <a:pPr algn="ctr">
                        <a:lnSpc>
                          <a:spcPct val="115000"/>
                        </a:lnSpc>
                      </a:pPr>
                      <a:r>
                        <a:rPr b="1" lang="en-US" sz="1100">
                          <a:solidFill>
                            <a:srgbClr val="ffffff"/>
                          </a:solidFill>
                          <a:latin typeface="Calibri"/>
                          <a:ea typeface="Calibri"/>
                        </a:rPr>
                        <a:t>Standardized People in Flood Plain</a:t>
                      </a:r>
                      <a:endParaRPr/>
                    </a:p>
                  </a:txBody>
                  <a:tcPr/>
                </a:tc>
                <a:tc>
                  <a:txBody>
                    <a:bodyPr/>
                    <a:p>
                      <a:pPr algn="ctr">
                        <a:lnSpc>
                          <a:spcPct val="115000"/>
                        </a:lnSpc>
                      </a:pPr>
                      <a:r>
                        <a:rPr b="1" lang="en-US" sz="1100">
                          <a:solidFill>
                            <a:srgbClr val="ffffff"/>
                          </a:solidFill>
                          <a:latin typeface="Calibri"/>
                          <a:ea typeface="Calibri"/>
                        </a:rPr>
                        <a:t>Weighted Linear Combination</a:t>
                      </a:r>
                      <a:endParaRPr/>
                    </a:p>
                  </a:txBody>
                  <a:tcPr/>
                </a:tc>
              </a:tr>
              <a:tr h="360000">
                <a:tc>
                  <a:txBody>
                    <a:bodyPr/>
                    <a:p>
                      <a:pPr algn="ctr">
                        <a:lnSpc>
                          <a:spcPct val="115000"/>
                        </a:lnSpc>
                      </a:pPr>
                      <a:r>
                        <a:rPr lang="en-US">
                          <a:solidFill>
                            <a:srgbClr val="000000"/>
                          </a:solidFill>
                          <a:latin typeface="Calibri"/>
                        </a:rPr>
                        <a:t>100</a:t>
                      </a:r>
                      <a:endParaRPr/>
                    </a:p>
                  </a:txBody>
                  <a:tcPr/>
                </a:tc>
                <a:tc>
                  <a:txBody>
                    <a:bodyPr/>
                    <a:p>
                      <a:pPr algn="ctr">
                        <a:lnSpc>
                          <a:spcPct val="115000"/>
                        </a:lnSpc>
                      </a:pPr>
                      <a:r>
                        <a:rPr lang="en-US">
                          <a:solidFill>
                            <a:srgbClr val="000000"/>
                          </a:solidFill>
                          <a:latin typeface="Calibri"/>
                        </a:rPr>
                        <a:t>0.1</a:t>
                      </a:r>
                      <a:endParaRPr/>
                    </a:p>
                  </a:txBody>
                  <a:tcPr/>
                </a:tc>
                <a:tc>
                  <a:txBody>
                    <a:bodyPr/>
                    <a:p>
                      <a:pPr algn="ctr">
                        <a:lnSpc>
                          <a:spcPct val="115000"/>
                        </a:lnSpc>
                      </a:pPr>
                      <a:r>
                        <a:rPr lang="en-US">
                          <a:solidFill>
                            <a:srgbClr val="000000"/>
                          </a:solidFill>
                          <a:latin typeface="Calibri"/>
                        </a:rPr>
                        <a:t>0.4</a:t>
                      </a:r>
                      <a:endParaRPr/>
                    </a:p>
                  </a:txBody>
                  <a:tcPr/>
                </a:tc>
                <a:tc>
                  <a:txBody>
                    <a:bodyPr/>
                    <a:p>
                      <a:pPr>
                        <a:lnSpc>
                          <a:spcPct val="100000"/>
                        </a:lnSpc>
                      </a:pPr>
                      <a:r>
                        <a:rPr lang="en-US">
                          <a:solidFill>
                            <a:srgbClr val="000000"/>
                          </a:solidFill>
                          <a:latin typeface="Calibri"/>
                        </a:rPr>
                        <a:t>=(</a:t>
                      </a:r>
                      <a:r>
                        <a:rPr lang="en-US">
                          <a:solidFill>
                            <a:srgbClr val="ff0000"/>
                          </a:solidFill>
                          <a:latin typeface="Calibri"/>
                        </a:rPr>
                        <a:t>0.4 </a:t>
                      </a:r>
                      <a:r>
                        <a:rPr lang="en-US">
                          <a:solidFill>
                            <a:srgbClr val="000000"/>
                          </a:solidFill>
                          <a:latin typeface="Calibri"/>
                        </a:rPr>
                        <a:t>* 0.1) + (</a:t>
                      </a:r>
                      <a:r>
                        <a:rPr lang="en-US">
                          <a:solidFill>
                            <a:srgbClr val="00b050"/>
                          </a:solidFill>
                          <a:latin typeface="Calibri"/>
                        </a:rPr>
                        <a:t>0.6</a:t>
                      </a:r>
                      <a:r>
                        <a:rPr lang="en-US">
                          <a:solidFill>
                            <a:srgbClr val="000000"/>
                          </a:solidFill>
                          <a:latin typeface="Calibri"/>
                        </a:rPr>
                        <a:t> * 0.4)  = 0.28</a:t>
                      </a:r>
                      <a:endParaRPr/>
                    </a:p>
                  </a:txBody>
                  <a:tcPr/>
                </a:tc>
              </a:tr>
              <a:tr h="360000">
                <a:tc>
                  <a:txBody>
                    <a:bodyPr/>
                    <a:p>
                      <a:pPr algn="ctr">
                        <a:lnSpc>
                          <a:spcPct val="115000"/>
                        </a:lnSpc>
                      </a:pPr>
                      <a:r>
                        <a:rPr lang="en-US">
                          <a:solidFill>
                            <a:srgbClr val="000000"/>
                          </a:solidFill>
                          <a:latin typeface="Calibri"/>
                        </a:rPr>
                        <a:t>101</a:t>
                      </a:r>
                      <a:endParaRPr/>
                    </a:p>
                  </a:txBody>
                  <a:tcPr/>
                </a:tc>
                <a:tc>
                  <a:txBody>
                    <a:bodyPr/>
                    <a:p>
                      <a:pPr algn="ctr">
                        <a:lnSpc>
                          <a:spcPct val="115000"/>
                        </a:lnSpc>
                      </a:pPr>
                      <a:r>
                        <a:rPr lang="en-US">
                          <a:solidFill>
                            <a:srgbClr val="000000"/>
                          </a:solidFill>
                          <a:latin typeface="Calibri"/>
                        </a:rPr>
                        <a:t>0.5</a:t>
                      </a:r>
                      <a:endParaRPr/>
                    </a:p>
                  </a:txBody>
                  <a:tcPr/>
                </a:tc>
                <a:tc>
                  <a:txBody>
                    <a:bodyPr/>
                    <a:p>
                      <a:pPr algn="ctr">
                        <a:lnSpc>
                          <a:spcPct val="115000"/>
                        </a:lnSpc>
                      </a:pPr>
                      <a:r>
                        <a:rPr lang="en-US">
                          <a:solidFill>
                            <a:srgbClr val="000000"/>
                          </a:solidFill>
                          <a:latin typeface="Calibri"/>
                        </a:rPr>
                        <a:t>0.7</a:t>
                      </a:r>
                      <a:endParaRPr/>
                    </a:p>
                  </a:txBody>
                  <a:tcPr/>
                </a:tc>
                <a:tc>
                  <a:txBody>
                    <a:bodyPr/>
                    <a:p>
                      <a:pPr>
                        <a:lnSpc>
                          <a:spcPct val="100000"/>
                        </a:lnSpc>
                      </a:pPr>
                      <a:r>
                        <a:rPr lang="en-US">
                          <a:solidFill>
                            <a:srgbClr val="000000"/>
                          </a:solidFill>
                          <a:latin typeface="Calibri"/>
                        </a:rPr>
                        <a:t>=(</a:t>
                      </a:r>
                      <a:r>
                        <a:rPr lang="en-US">
                          <a:solidFill>
                            <a:srgbClr val="ff0000"/>
                          </a:solidFill>
                          <a:latin typeface="Calibri"/>
                        </a:rPr>
                        <a:t>0.4 </a:t>
                      </a:r>
                      <a:r>
                        <a:rPr lang="en-US">
                          <a:solidFill>
                            <a:srgbClr val="000000"/>
                          </a:solidFill>
                          <a:latin typeface="Calibri"/>
                        </a:rPr>
                        <a:t>* 0.5) + (</a:t>
                      </a:r>
                      <a:r>
                        <a:rPr lang="en-US">
                          <a:solidFill>
                            <a:srgbClr val="00b050"/>
                          </a:solidFill>
                          <a:latin typeface="Calibri"/>
                        </a:rPr>
                        <a:t>0.6</a:t>
                      </a:r>
                      <a:r>
                        <a:rPr lang="en-US">
                          <a:solidFill>
                            <a:srgbClr val="000000"/>
                          </a:solidFill>
                          <a:latin typeface="Calibri"/>
                        </a:rPr>
                        <a:t> * 0.7)  = 0.62</a:t>
                      </a:r>
                      <a:endParaRPr/>
                    </a:p>
                  </a:txBody>
                  <a:tcPr/>
                </a:tc>
              </a:tr>
              <a:tr h="360000">
                <a:tc>
                  <a:txBody>
                    <a:bodyPr/>
                    <a:p>
                      <a:pPr algn="ctr">
                        <a:lnSpc>
                          <a:spcPct val="115000"/>
                        </a:lnSpc>
                      </a:pPr>
                      <a:r>
                        <a:rPr lang="en-US">
                          <a:solidFill>
                            <a:srgbClr val="000000"/>
                          </a:solidFill>
                          <a:latin typeface="Calibri"/>
                        </a:rPr>
                        <a:t>102</a:t>
                      </a:r>
                      <a:endParaRPr/>
                    </a:p>
                  </a:txBody>
                  <a:tcPr/>
                </a:tc>
                <a:tc>
                  <a:txBody>
                    <a:bodyPr/>
                    <a:p>
                      <a:pPr algn="ctr">
                        <a:lnSpc>
                          <a:spcPct val="115000"/>
                        </a:lnSpc>
                      </a:pPr>
                      <a:r>
                        <a:rPr lang="en-US">
                          <a:solidFill>
                            <a:srgbClr val="000000"/>
                          </a:solidFill>
                          <a:latin typeface="Calibri"/>
                        </a:rPr>
                        <a:t>0.7</a:t>
                      </a:r>
                      <a:endParaRPr/>
                    </a:p>
                  </a:txBody>
                  <a:tcPr/>
                </a:tc>
                <a:tc>
                  <a:txBody>
                    <a:bodyPr/>
                    <a:p>
                      <a:pPr algn="ctr">
                        <a:lnSpc>
                          <a:spcPct val="115000"/>
                        </a:lnSpc>
                      </a:pPr>
                      <a:r>
                        <a:rPr lang="en-US">
                          <a:solidFill>
                            <a:srgbClr val="000000"/>
                          </a:solidFill>
                          <a:latin typeface="Calibri"/>
                        </a:rPr>
                        <a:t>0.5</a:t>
                      </a:r>
                      <a:endParaRPr/>
                    </a:p>
                  </a:txBody>
                  <a:tcPr/>
                </a:tc>
                <a:tc>
                  <a:txBody>
                    <a:bodyPr/>
                    <a:p>
                      <a:pPr>
                        <a:lnSpc>
                          <a:spcPct val="100000"/>
                        </a:lnSpc>
                      </a:pPr>
                      <a:r>
                        <a:rPr lang="en-US">
                          <a:solidFill>
                            <a:srgbClr val="000000"/>
                          </a:solidFill>
                          <a:latin typeface="Calibri"/>
                        </a:rPr>
                        <a:t>0.58</a:t>
                      </a:r>
                      <a:endParaRPr/>
                    </a:p>
                  </a:txBody>
                  <a:tcPr/>
                </a:tc>
              </a:tr>
              <a:tr h="360000">
                <a:tc>
                  <a:txBody>
                    <a:bodyPr/>
                    <a:p>
                      <a:pPr algn="ctr">
                        <a:lnSpc>
                          <a:spcPct val="115000"/>
                        </a:lnSpc>
                      </a:pPr>
                      <a:r>
                        <a:rPr lang="en-US">
                          <a:solidFill>
                            <a:srgbClr val="000000"/>
                          </a:solidFill>
                          <a:latin typeface="Calibri"/>
                        </a:rPr>
                        <a:t>103</a:t>
                      </a:r>
                      <a:endParaRPr/>
                    </a:p>
                  </a:txBody>
                  <a:tcPr/>
                </a:tc>
                <a:tc>
                  <a:txBody>
                    <a:bodyPr/>
                    <a:p>
                      <a:pPr algn="ctr">
                        <a:lnSpc>
                          <a:spcPct val="115000"/>
                        </a:lnSpc>
                      </a:pPr>
                      <a:r>
                        <a:rPr lang="en-US">
                          <a:solidFill>
                            <a:srgbClr val="000000"/>
                          </a:solidFill>
                          <a:latin typeface="Calibri"/>
                        </a:rPr>
                        <a:t>0.8</a:t>
                      </a:r>
                      <a:endParaRPr/>
                    </a:p>
                  </a:txBody>
                  <a:tcPr/>
                </a:tc>
                <a:tc>
                  <a:txBody>
                    <a:bodyPr/>
                    <a:p>
                      <a:pPr algn="ctr">
                        <a:lnSpc>
                          <a:spcPct val="115000"/>
                        </a:lnSpc>
                      </a:pPr>
                      <a:r>
                        <a:rPr lang="en-US">
                          <a:solidFill>
                            <a:srgbClr val="000000"/>
                          </a:solidFill>
                          <a:latin typeface="Calibri"/>
                        </a:rPr>
                        <a:t>0.6</a:t>
                      </a:r>
                      <a:endParaRPr/>
                    </a:p>
                  </a:txBody>
                  <a:tcPr/>
                </a:tc>
                <a:tc>
                  <a:txBody>
                    <a:bodyPr/>
                    <a:p>
                      <a:pPr>
                        <a:lnSpc>
                          <a:spcPct val="100000"/>
                        </a:lnSpc>
                      </a:pPr>
                      <a:r>
                        <a:rPr lang="en-US">
                          <a:solidFill>
                            <a:srgbClr val="000000"/>
                          </a:solidFill>
                          <a:latin typeface="Calibri"/>
                        </a:rPr>
                        <a:t>0.68</a:t>
                      </a:r>
                      <a:endParaRPr/>
                    </a:p>
                  </a:txBody>
                  <a:tcPr/>
                </a:tc>
              </a:tr>
              <a:tr h="360000">
                <a:tc>
                  <a:txBody>
                    <a:bodyPr/>
                    <a:p>
                      <a:pPr algn="ctr">
                        <a:lnSpc>
                          <a:spcPct val="115000"/>
                        </a:lnSpc>
                      </a:pPr>
                      <a:r>
                        <a:rPr lang="en-US">
                          <a:solidFill>
                            <a:srgbClr val="000000"/>
                          </a:solidFill>
                          <a:latin typeface="Calibri"/>
                        </a:rPr>
                        <a:t>201</a:t>
                      </a:r>
                      <a:endParaRPr/>
                    </a:p>
                  </a:txBody>
                  <a:tcPr/>
                </a:tc>
                <a:tc>
                  <a:txBody>
                    <a:bodyPr/>
                    <a:p>
                      <a:pPr algn="ctr">
                        <a:lnSpc>
                          <a:spcPct val="115000"/>
                        </a:lnSpc>
                      </a:pPr>
                      <a:r>
                        <a:rPr lang="en-US">
                          <a:solidFill>
                            <a:srgbClr val="000000"/>
                          </a:solidFill>
                          <a:latin typeface="Calibri"/>
                        </a:rPr>
                        <a:t>0.6</a:t>
                      </a:r>
                      <a:endParaRPr/>
                    </a:p>
                  </a:txBody>
                  <a:tcPr/>
                </a:tc>
                <a:tc>
                  <a:txBody>
                    <a:bodyPr/>
                    <a:p>
                      <a:pPr algn="ctr">
                        <a:lnSpc>
                          <a:spcPct val="115000"/>
                        </a:lnSpc>
                      </a:pPr>
                      <a:r>
                        <a:rPr lang="en-US">
                          <a:solidFill>
                            <a:srgbClr val="000000"/>
                          </a:solidFill>
                          <a:latin typeface="Calibri"/>
                        </a:rPr>
                        <a:t>0.8</a:t>
                      </a:r>
                      <a:endParaRPr/>
                    </a:p>
                  </a:txBody>
                  <a:tcPr/>
                </a:tc>
                <a:tc>
                  <a:txBody>
                    <a:bodyPr/>
                    <a:p>
                      <a:pPr>
                        <a:lnSpc>
                          <a:spcPct val="100000"/>
                        </a:lnSpc>
                      </a:pPr>
                      <a:r>
                        <a:rPr lang="en-US">
                          <a:solidFill>
                            <a:srgbClr val="000000"/>
                          </a:solidFill>
                          <a:latin typeface="Calibri"/>
                        </a:rPr>
                        <a:t>0.72</a:t>
                      </a:r>
                      <a:endParaRPr/>
                    </a:p>
                  </a:txBody>
                  <a:tcPr/>
                </a:tc>
              </a:tr>
              <a:tr h="360000">
                <a:tc>
                  <a:txBody>
                    <a:bodyPr/>
                    <a:p>
                      <a:pPr algn="ctr">
                        <a:lnSpc>
                          <a:spcPct val="115000"/>
                        </a:lnSpc>
                      </a:pPr>
                      <a:r>
                        <a:rPr lang="en-US">
                          <a:solidFill>
                            <a:srgbClr val="000000"/>
                          </a:solidFill>
                          <a:latin typeface="Calibri"/>
                        </a:rPr>
                        <a:t>202</a:t>
                      </a:r>
                      <a:endParaRPr/>
                    </a:p>
                  </a:txBody>
                  <a:tcPr/>
                </a:tc>
                <a:tc>
                  <a:txBody>
                    <a:bodyPr/>
                    <a:p>
                      <a:pPr algn="ctr">
                        <a:lnSpc>
                          <a:spcPct val="115000"/>
                        </a:lnSpc>
                      </a:pPr>
                      <a:r>
                        <a:rPr lang="en-US">
                          <a:solidFill>
                            <a:srgbClr val="000000"/>
                          </a:solidFill>
                          <a:latin typeface="Calibri"/>
                        </a:rPr>
                        <a:t>0.4</a:t>
                      </a:r>
                      <a:endParaRPr/>
                    </a:p>
                  </a:txBody>
                  <a:tcPr/>
                </a:tc>
                <a:tc>
                  <a:txBody>
                    <a:bodyPr/>
                    <a:p>
                      <a:pPr algn="ctr">
                        <a:lnSpc>
                          <a:spcPct val="115000"/>
                        </a:lnSpc>
                      </a:pPr>
                      <a:r>
                        <a:rPr lang="en-US">
                          <a:solidFill>
                            <a:srgbClr val="000000"/>
                          </a:solidFill>
                          <a:latin typeface="Calibri"/>
                        </a:rPr>
                        <a:t>0.9</a:t>
                      </a:r>
                      <a:endParaRPr/>
                    </a:p>
                  </a:txBody>
                  <a:tcPr/>
                </a:tc>
                <a:tc>
                  <a:txBody>
                    <a:bodyPr/>
                    <a:p>
                      <a:pPr>
                        <a:lnSpc>
                          <a:spcPct val="100000"/>
                        </a:lnSpc>
                      </a:pPr>
                      <a:r>
                        <a:rPr lang="en-US">
                          <a:solidFill>
                            <a:srgbClr val="000000"/>
                          </a:solidFill>
                          <a:latin typeface="Calibri"/>
                        </a:rPr>
                        <a:t>0.7</a:t>
                      </a:r>
                      <a:endParaRPr/>
                    </a:p>
                  </a:txBody>
                  <a:tcPr/>
                </a:tc>
              </a:tr>
              <a:tr h="360000">
                <a:tc>
                  <a:txBody>
                    <a:bodyPr/>
                    <a:p>
                      <a:pPr algn="ctr">
                        <a:lnSpc>
                          <a:spcPct val="115000"/>
                        </a:lnSpc>
                      </a:pPr>
                      <a:r>
                        <a:rPr lang="en-US">
                          <a:solidFill>
                            <a:srgbClr val="000000"/>
                          </a:solidFill>
                          <a:latin typeface="Calibri"/>
                        </a:rPr>
                        <a:t>203</a:t>
                      </a:r>
                      <a:endParaRPr/>
                    </a:p>
                  </a:txBody>
                  <a:tcPr/>
                </a:tc>
                <a:tc>
                  <a:txBody>
                    <a:bodyPr/>
                    <a:p>
                      <a:pPr algn="ctr">
                        <a:lnSpc>
                          <a:spcPct val="115000"/>
                        </a:lnSpc>
                      </a:pPr>
                      <a:r>
                        <a:rPr lang="en-US">
                          <a:solidFill>
                            <a:srgbClr val="000000"/>
                          </a:solidFill>
                          <a:latin typeface="Calibri"/>
                        </a:rPr>
                        <a:t>0.3</a:t>
                      </a:r>
                      <a:endParaRPr/>
                    </a:p>
                  </a:txBody>
                  <a:tcPr/>
                </a:tc>
                <a:tc>
                  <a:txBody>
                    <a:bodyPr/>
                    <a:p>
                      <a:pPr algn="ctr">
                        <a:lnSpc>
                          <a:spcPct val="115000"/>
                        </a:lnSpc>
                      </a:pPr>
                      <a:r>
                        <a:rPr lang="en-US">
                          <a:solidFill>
                            <a:srgbClr val="000000"/>
                          </a:solidFill>
                          <a:latin typeface="Calibri"/>
                        </a:rPr>
                        <a:t>1.0</a:t>
                      </a:r>
                      <a:endParaRPr/>
                    </a:p>
                  </a:txBody>
                  <a:tcPr/>
                </a:tc>
                <a:tc>
                  <a:txBody>
                    <a:bodyPr/>
                    <a:p>
                      <a:pPr>
                        <a:lnSpc>
                          <a:spcPct val="100000"/>
                        </a:lnSpc>
                      </a:pPr>
                      <a:r>
                        <a:rPr lang="en-US">
                          <a:solidFill>
                            <a:srgbClr val="000000"/>
                          </a:solidFill>
                          <a:latin typeface="Calibri"/>
                        </a:rPr>
                        <a:t>0.72</a:t>
                      </a:r>
                      <a:endParaRPr/>
                    </a:p>
                  </a:txBody>
                  <a:tcPr/>
                </a:tc>
              </a:tr>
              <a:tr h="360000">
                <a:tc>
                  <a:txBody>
                    <a:bodyPr/>
                    <a:p>
                      <a:pPr algn="ctr">
                        <a:lnSpc>
                          <a:spcPct val="115000"/>
                        </a:lnSpc>
                      </a:pPr>
                      <a:r>
                        <a:rPr lang="en-US">
                          <a:solidFill>
                            <a:srgbClr val="000000"/>
                          </a:solidFill>
                          <a:latin typeface="Calibri"/>
                        </a:rPr>
                        <a:t>965</a:t>
                      </a:r>
                      <a:endParaRPr/>
                    </a:p>
                  </a:txBody>
                  <a:tcPr/>
                </a:tc>
                <a:tc>
                  <a:txBody>
                    <a:bodyPr/>
                    <a:p>
                      <a:pPr algn="ctr">
                        <a:lnSpc>
                          <a:spcPct val="115000"/>
                        </a:lnSpc>
                      </a:pPr>
                      <a:r>
                        <a:rPr lang="en-US">
                          <a:solidFill>
                            <a:srgbClr val="000000"/>
                          </a:solidFill>
                          <a:latin typeface="Calibri"/>
                        </a:rPr>
                        <a:t>0.2</a:t>
                      </a:r>
                      <a:endParaRPr/>
                    </a:p>
                  </a:txBody>
                  <a:tcPr/>
                </a:tc>
                <a:tc>
                  <a:txBody>
                    <a:bodyPr/>
                    <a:p>
                      <a:pPr algn="ctr">
                        <a:lnSpc>
                          <a:spcPct val="115000"/>
                        </a:lnSpc>
                      </a:pPr>
                      <a:r>
                        <a:rPr lang="en-US">
                          <a:solidFill>
                            <a:srgbClr val="000000"/>
                          </a:solidFill>
                          <a:latin typeface="Calibri"/>
                        </a:rPr>
                        <a:t>0.3</a:t>
                      </a:r>
                      <a:endParaRPr/>
                    </a:p>
                  </a:txBody>
                  <a:tcPr/>
                </a:tc>
                <a:tc>
                  <a:txBody>
                    <a:bodyPr/>
                    <a:p>
                      <a:pPr>
                        <a:lnSpc>
                          <a:spcPct val="100000"/>
                        </a:lnSpc>
                      </a:pPr>
                      <a:r>
                        <a:rPr lang="en-US">
                          <a:solidFill>
                            <a:srgbClr val="000000"/>
                          </a:solidFill>
                          <a:latin typeface="Calibri"/>
                        </a:rPr>
                        <a:t>0.26</a:t>
                      </a:r>
                      <a:endParaRPr/>
                    </a:p>
                  </a:txBody>
                  <a:tcPr/>
                </a:tc>
              </a:tr>
              <a:tr h="668160">
                <a:tc>
                  <a:txBody>
                    <a:bodyPr/>
                    <a:p>
                      <a:pPr algn="ctr">
                        <a:lnSpc>
                          <a:spcPct val="115000"/>
                        </a:lnSpc>
                      </a:pPr>
                      <a:r>
                        <a:rPr lang="en-US">
                          <a:solidFill>
                            <a:srgbClr val="000000"/>
                          </a:solidFill>
                          <a:latin typeface="Calibri"/>
                        </a:rPr>
                        <a:t>1810</a:t>
                      </a:r>
                      <a:endParaRPr/>
                    </a:p>
                  </a:txBody>
                  <a:tcPr/>
                </a:tc>
                <a:tc>
                  <a:txBody>
                    <a:bodyPr/>
                    <a:p>
                      <a:pPr algn="ctr">
                        <a:lnSpc>
                          <a:spcPct val="115000"/>
                        </a:lnSpc>
                      </a:pPr>
                      <a:r>
                        <a:rPr lang="en-US">
                          <a:solidFill>
                            <a:srgbClr val="000000"/>
                          </a:solidFill>
                          <a:latin typeface="Calibri"/>
                        </a:rPr>
                        <a:t>1.0</a:t>
                      </a:r>
                      <a:endParaRPr/>
                    </a:p>
                  </a:txBody>
                  <a:tcPr/>
                </a:tc>
                <a:tc>
                  <a:txBody>
                    <a:bodyPr/>
                    <a:p>
                      <a:pPr algn="ctr">
                        <a:lnSpc>
                          <a:spcPct val="115000"/>
                        </a:lnSpc>
                      </a:pPr>
                      <a:r>
                        <a:rPr lang="en-US">
                          <a:solidFill>
                            <a:srgbClr val="000000"/>
                          </a:solidFill>
                          <a:latin typeface="Calibri"/>
                        </a:rPr>
                        <a:t>0.2</a:t>
                      </a:r>
                      <a:endParaRPr/>
                    </a:p>
                  </a:txBody>
                  <a:tcPr/>
                </a:tc>
                <a:tc>
                  <a:txBody>
                    <a:bodyPr/>
                    <a:p>
                      <a:pPr>
                        <a:lnSpc>
                          <a:spcPct val="100000"/>
                        </a:lnSpc>
                      </a:pPr>
                      <a:r>
                        <a:rPr lang="en-US">
                          <a:solidFill>
                            <a:srgbClr val="000000"/>
                          </a:solidFill>
                          <a:latin typeface="Calibri"/>
                        </a:rPr>
                        <a:t>0.58</a:t>
                      </a:r>
                      <a:endParaRPr/>
                    </a:p>
                  </a:txBody>
                  <a:tcPr/>
                </a:tc>
              </a:tr>
              <a:tr h="668160">
                <a:tc>
                  <a:txBody>
                    <a:bodyPr/>
                    <a:p>
                      <a:pPr algn="ctr">
                        <a:lnSpc>
                          <a:spcPct val="115000"/>
                        </a:lnSpc>
                      </a:pPr>
                      <a:r>
                        <a:rPr lang="en-US">
                          <a:solidFill>
                            <a:srgbClr val="000000"/>
                          </a:solidFill>
                          <a:latin typeface="Calibri"/>
                        </a:rPr>
                        <a:t>1805</a:t>
                      </a:r>
                      <a:endParaRPr/>
                    </a:p>
                  </a:txBody>
                  <a:tcPr/>
                </a:tc>
                <a:tc>
                  <a:txBody>
                    <a:bodyPr/>
                    <a:p>
                      <a:pPr algn="ctr">
                        <a:lnSpc>
                          <a:spcPct val="115000"/>
                        </a:lnSpc>
                      </a:pPr>
                      <a:r>
                        <a:rPr lang="en-US">
                          <a:solidFill>
                            <a:srgbClr val="000000"/>
                          </a:solidFill>
                          <a:latin typeface="Calibri"/>
                        </a:rPr>
                        <a:t>0.9</a:t>
                      </a:r>
                      <a:endParaRPr/>
                    </a:p>
                  </a:txBody>
                  <a:tcPr/>
                </a:tc>
                <a:tc>
                  <a:txBody>
                    <a:bodyPr/>
                    <a:p>
                      <a:pPr algn="ctr">
                        <a:lnSpc>
                          <a:spcPct val="115000"/>
                        </a:lnSpc>
                      </a:pPr>
                      <a:r>
                        <a:rPr lang="en-US">
                          <a:solidFill>
                            <a:srgbClr val="000000"/>
                          </a:solidFill>
                          <a:latin typeface="Calibri"/>
                        </a:rPr>
                        <a:t>0.1</a:t>
                      </a:r>
                      <a:endParaRPr/>
                    </a:p>
                  </a:txBody>
                  <a:tcPr/>
                </a:tc>
                <a:tc>
                  <a:txBody>
                    <a:bodyPr/>
                    <a:p>
                      <a:pPr>
                        <a:lnSpc>
                          <a:spcPct val="100000"/>
                        </a:lnSpc>
                      </a:pPr>
                      <a:r>
                        <a:rPr lang="en-US">
                          <a:solidFill>
                            <a:srgbClr val="000000"/>
                          </a:solidFill>
                          <a:latin typeface="Calibri"/>
                        </a:rPr>
                        <a:t>0.42</a:t>
                      </a:r>
                      <a:endParaRPr/>
                    </a:p>
                  </a:txBody>
                  <a:tcPr/>
                </a:tc>
              </a:tr>
            </a:tbl>
          </a:graphicData>
        </a:graphic>
      </p:graphicFrame>
      <p:sp>
        <p:nvSpPr>
          <p:cNvPr id="190" name="CustomShape 3"/>
          <p:cNvSpPr/>
          <p:nvPr/>
        </p:nvSpPr>
        <p:spPr>
          <a:xfrm>
            <a:off x="685800" y="914400"/>
            <a:ext cx="3276000" cy="912960"/>
          </a:xfrm>
          <a:prstGeom prst="rect">
            <a:avLst/>
          </a:prstGeom>
          <a:noFill/>
          <a:ln>
            <a:noFill/>
          </a:ln>
        </p:spPr>
        <p:txBody>
          <a:bodyPr lIns="90000" rIns="90000" tIns="45000" bIns="45000"/>
          <a:p>
            <a:r>
              <a:rPr b="1" lang="en-US" u="sng">
                <a:solidFill>
                  <a:srgbClr val="000000"/>
                </a:solidFill>
                <a:latin typeface="Calibri"/>
              </a:rPr>
              <a:t>Weights: </a:t>
            </a:r>
            <a:endParaRPr/>
          </a:p>
          <a:p>
            <a:r>
              <a:rPr lang="en-US">
                <a:solidFill>
                  <a:srgbClr val="000000"/>
                </a:solidFill>
                <a:latin typeface="Calibri"/>
              </a:rPr>
              <a:t>Precip = </a:t>
            </a:r>
            <a:r>
              <a:rPr lang="en-US">
                <a:solidFill>
                  <a:srgbClr val="ff0000"/>
                </a:solidFill>
                <a:latin typeface="Calibri"/>
              </a:rPr>
              <a:t>0.4</a:t>
            </a:r>
            <a:endParaRPr/>
          </a:p>
          <a:p>
            <a:pPr>
              <a:lnSpc>
                <a:spcPct val="100000"/>
              </a:lnSpc>
            </a:pPr>
            <a:r>
              <a:rPr lang="en-US">
                <a:solidFill>
                  <a:srgbClr val="000000"/>
                </a:solidFill>
                <a:latin typeface="Calibri"/>
              </a:rPr>
              <a:t>People in Flood Plain = </a:t>
            </a:r>
            <a:r>
              <a:rPr lang="en-US">
                <a:solidFill>
                  <a:srgbClr val="00b050"/>
                </a:solidFill>
                <a:latin typeface="Calibri"/>
              </a:rPr>
              <a:t>0.6</a:t>
            </a:r>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1" name="CustomShape 1"/>
          <p:cNvSpPr/>
          <p:nvPr/>
        </p:nvSpPr>
        <p:spPr>
          <a:xfrm>
            <a:off x="457200" y="1522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Examples: WLC</a:t>
            </a:r>
            <a:endParaRPr/>
          </a:p>
        </p:txBody>
      </p:sp>
      <p:graphicFrame>
        <p:nvGraphicFramePr>
          <p:cNvPr id="192" name="Table 2"/>
          <p:cNvGraphicFramePr/>
          <p:nvPr/>
        </p:nvGraphicFramePr>
        <p:xfrm>
          <a:off x="533520" y="1981080"/>
          <a:ext cx="8000280" cy="4578120"/>
        </p:xfrm>
        <a:graphic>
          <a:graphicData uri="http://schemas.openxmlformats.org/drawingml/2006/table">
            <a:tbl>
              <a:tblPr/>
              <a:tblGrid>
                <a:gridCol w="685800"/>
                <a:gridCol w="945360"/>
                <a:gridCol w="1475640"/>
                <a:gridCol w="4893840"/>
              </a:tblGrid>
              <a:tr h="823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lang="en-US" sz="1100">
                          <a:solidFill>
                            <a:srgbClr val="ffffff"/>
                          </a:solidFill>
                          <a:latin typeface="Calibri"/>
                          <a:ea typeface="Calibri"/>
                        </a:rPr>
                        <a:t>Standardized Precipitation</a:t>
                      </a:r>
                      <a:endParaRPr/>
                    </a:p>
                  </a:txBody>
                  <a:tcPr/>
                </a:tc>
                <a:tc>
                  <a:txBody>
                    <a:bodyPr/>
                    <a:p>
                      <a:pPr algn="ctr">
                        <a:lnSpc>
                          <a:spcPct val="115000"/>
                        </a:lnSpc>
                      </a:pPr>
                      <a:r>
                        <a:rPr b="1" lang="en-US" sz="1100">
                          <a:solidFill>
                            <a:srgbClr val="ffffff"/>
                          </a:solidFill>
                          <a:latin typeface="Calibri"/>
                          <a:ea typeface="Calibri"/>
                        </a:rPr>
                        <a:t>Standardized People in Flood Plain</a:t>
                      </a:r>
                      <a:endParaRPr/>
                    </a:p>
                  </a:txBody>
                  <a:tcPr/>
                </a:tc>
                <a:tc>
                  <a:txBody>
                    <a:bodyPr/>
                    <a:p>
                      <a:pPr algn="ctr">
                        <a:lnSpc>
                          <a:spcPct val="115000"/>
                        </a:lnSpc>
                      </a:pPr>
                      <a:r>
                        <a:rPr b="1" lang="en-US" sz="1100">
                          <a:solidFill>
                            <a:srgbClr val="ffffff"/>
                          </a:solidFill>
                          <a:latin typeface="Calibri"/>
                          <a:ea typeface="Calibri"/>
                        </a:rPr>
                        <a:t>Weighted Linear Combination</a:t>
                      </a:r>
                      <a:endParaRPr/>
                    </a:p>
                  </a:txBody>
                  <a:tcPr/>
                </a:tc>
              </a:tr>
              <a:tr h="360000">
                <a:tc>
                  <a:txBody>
                    <a:bodyPr/>
                    <a:p>
                      <a:pPr algn="ctr">
                        <a:lnSpc>
                          <a:spcPct val="115000"/>
                        </a:lnSpc>
                      </a:pPr>
                      <a:r>
                        <a:rPr lang="en-US">
                          <a:solidFill>
                            <a:srgbClr val="000000"/>
                          </a:solidFill>
                          <a:latin typeface="Calibri"/>
                        </a:rPr>
                        <a:t>100</a:t>
                      </a:r>
                      <a:endParaRPr/>
                    </a:p>
                  </a:txBody>
                  <a:tcPr/>
                </a:tc>
                <a:tc>
                  <a:txBody>
                    <a:bodyPr/>
                    <a:p>
                      <a:pPr algn="ctr">
                        <a:lnSpc>
                          <a:spcPct val="115000"/>
                        </a:lnSpc>
                      </a:pPr>
                      <a:r>
                        <a:rPr lang="en-US">
                          <a:solidFill>
                            <a:srgbClr val="000000"/>
                          </a:solidFill>
                          <a:latin typeface="Calibri"/>
                        </a:rPr>
                        <a:t>0.1</a:t>
                      </a:r>
                      <a:endParaRPr/>
                    </a:p>
                  </a:txBody>
                  <a:tcPr/>
                </a:tc>
                <a:tc>
                  <a:txBody>
                    <a:bodyPr/>
                    <a:p>
                      <a:pPr algn="ctr">
                        <a:lnSpc>
                          <a:spcPct val="115000"/>
                        </a:lnSpc>
                      </a:pPr>
                      <a:r>
                        <a:rPr lang="en-US">
                          <a:solidFill>
                            <a:srgbClr val="000000"/>
                          </a:solidFill>
                          <a:latin typeface="Calibri"/>
                        </a:rPr>
                        <a:t>0.4</a:t>
                      </a:r>
                      <a:endParaRPr/>
                    </a:p>
                  </a:txBody>
                  <a:tcPr/>
                </a:tc>
                <a:tc>
                  <a:txBody>
                    <a:bodyPr/>
                    <a:p>
                      <a:pPr>
                        <a:lnSpc>
                          <a:spcPct val="100000"/>
                        </a:lnSpc>
                      </a:pPr>
                      <a:r>
                        <a:rPr lang="en-US">
                          <a:solidFill>
                            <a:srgbClr val="000000"/>
                          </a:solidFill>
                          <a:latin typeface="Calibri"/>
                        </a:rPr>
                        <a:t>=(</a:t>
                      </a:r>
                      <a:r>
                        <a:rPr lang="en-US">
                          <a:solidFill>
                            <a:srgbClr val="ff0000"/>
                          </a:solidFill>
                          <a:latin typeface="Calibri"/>
                        </a:rPr>
                        <a:t>0.4 </a:t>
                      </a:r>
                      <a:r>
                        <a:rPr lang="en-US">
                          <a:solidFill>
                            <a:srgbClr val="000000"/>
                          </a:solidFill>
                          <a:latin typeface="Calibri"/>
                        </a:rPr>
                        <a:t>* 0.1) + (</a:t>
                      </a:r>
                      <a:r>
                        <a:rPr lang="en-US">
                          <a:solidFill>
                            <a:srgbClr val="00b050"/>
                          </a:solidFill>
                          <a:latin typeface="Calibri"/>
                        </a:rPr>
                        <a:t>0.6</a:t>
                      </a:r>
                      <a:r>
                        <a:rPr lang="en-US">
                          <a:solidFill>
                            <a:srgbClr val="000000"/>
                          </a:solidFill>
                          <a:latin typeface="Calibri"/>
                        </a:rPr>
                        <a:t> * 0.4)  = 0.28</a:t>
                      </a:r>
                      <a:endParaRPr/>
                    </a:p>
                  </a:txBody>
                  <a:tcPr/>
                </a:tc>
              </a:tr>
              <a:tr h="360000">
                <a:tc>
                  <a:txBody>
                    <a:bodyPr/>
                    <a:p>
                      <a:pPr algn="ctr">
                        <a:lnSpc>
                          <a:spcPct val="115000"/>
                        </a:lnSpc>
                      </a:pPr>
                      <a:r>
                        <a:rPr lang="en-US">
                          <a:solidFill>
                            <a:srgbClr val="000000"/>
                          </a:solidFill>
                          <a:latin typeface="Calibri"/>
                        </a:rPr>
                        <a:t>101</a:t>
                      </a:r>
                      <a:endParaRPr/>
                    </a:p>
                  </a:txBody>
                  <a:tcPr/>
                </a:tc>
                <a:tc>
                  <a:txBody>
                    <a:bodyPr/>
                    <a:p>
                      <a:pPr algn="ctr">
                        <a:lnSpc>
                          <a:spcPct val="115000"/>
                        </a:lnSpc>
                      </a:pPr>
                      <a:r>
                        <a:rPr lang="en-US">
                          <a:solidFill>
                            <a:srgbClr val="000000"/>
                          </a:solidFill>
                          <a:latin typeface="Calibri"/>
                        </a:rPr>
                        <a:t>0.5</a:t>
                      </a:r>
                      <a:endParaRPr/>
                    </a:p>
                  </a:txBody>
                  <a:tcPr/>
                </a:tc>
                <a:tc>
                  <a:txBody>
                    <a:bodyPr/>
                    <a:p>
                      <a:pPr algn="ctr">
                        <a:lnSpc>
                          <a:spcPct val="115000"/>
                        </a:lnSpc>
                      </a:pPr>
                      <a:r>
                        <a:rPr lang="en-US">
                          <a:solidFill>
                            <a:srgbClr val="000000"/>
                          </a:solidFill>
                          <a:latin typeface="Calibri"/>
                        </a:rPr>
                        <a:t>0.7</a:t>
                      </a:r>
                      <a:endParaRPr/>
                    </a:p>
                  </a:txBody>
                  <a:tcPr/>
                </a:tc>
                <a:tc>
                  <a:txBody>
                    <a:bodyPr/>
                    <a:p>
                      <a:pPr>
                        <a:lnSpc>
                          <a:spcPct val="100000"/>
                        </a:lnSpc>
                      </a:pPr>
                      <a:r>
                        <a:rPr lang="en-US">
                          <a:solidFill>
                            <a:srgbClr val="000000"/>
                          </a:solidFill>
                          <a:latin typeface="Calibri"/>
                        </a:rPr>
                        <a:t>=(</a:t>
                      </a:r>
                      <a:r>
                        <a:rPr lang="en-US">
                          <a:solidFill>
                            <a:srgbClr val="ff0000"/>
                          </a:solidFill>
                          <a:latin typeface="Calibri"/>
                        </a:rPr>
                        <a:t>0.4 </a:t>
                      </a:r>
                      <a:r>
                        <a:rPr lang="en-US">
                          <a:solidFill>
                            <a:srgbClr val="000000"/>
                          </a:solidFill>
                          <a:latin typeface="Calibri"/>
                        </a:rPr>
                        <a:t>* 0.5) + (</a:t>
                      </a:r>
                      <a:r>
                        <a:rPr lang="en-US">
                          <a:solidFill>
                            <a:srgbClr val="00b050"/>
                          </a:solidFill>
                          <a:latin typeface="Calibri"/>
                        </a:rPr>
                        <a:t>0.6</a:t>
                      </a:r>
                      <a:r>
                        <a:rPr lang="en-US">
                          <a:solidFill>
                            <a:srgbClr val="000000"/>
                          </a:solidFill>
                          <a:latin typeface="Calibri"/>
                        </a:rPr>
                        <a:t> * 0.7)  = 0.62</a:t>
                      </a:r>
                      <a:endParaRPr/>
                    </a:p>
                  </a:txBody>
                  <a:tcPr/>
                </a:tc>
              </a:tr>
              <a:tr h="360000">
                <a:tc>
                  <a:txBody>
                    <a:bodyPr/>
                    <a:p>
                      <a:pPr algn="ctr">
                        <a:lnSpc>
                          <a:spcPct val="115000"/>
                        </a:lnSpc>
                      </a:pPr>
                      <a:r>
                        <a:rPr lang="en-US">
                          <a:solidFill>
                            <a:srgbClr val="000000"/>
                          </a:solidFill>
                          <a:latin typeface="Calibri"/>
                        </a:rPr>
                        <a:t>102</a:t>
                      </a:r>
                      <a:endParaRPr/>
                    </a:p>
                  </a:txBody>
                  <a:tcPr/>
                </a:tc>
                <a:tc>
                  <a:txBody>
                    <a:bodyPr/>
                    <a:p>
                      <a:pPr algn="ctr">
                        <a:lnSpc>
                          <a:spcPct val="115000"/>
                        </a:lnSpc>
                      </a:pPr>
                      <a:r>
                        <a:rPr lang="en-US">
                          <a:solidFill>
                            <a:srgbClr val="000000"/>
                          </a:solidFill>
                          <a:latin typeface="Calibri"/>
                        </a:rPr>
                        <a:t>0.7</a:t>
                      </a:r>
                      <a:endParaRPr/>
                    </a:p>
                  </a:txBody>
                  <a:tcPr/>
                </a:tc>
                <a:tc>
                  <a:txBody>
                    <a:bodyPr/>
                    <a:p>
                      <a:pPr algn="ctr">
                        <a:lnSpc>
                          <a:spcPct val="115000"/>
                        </a:lnSpc>
                      </a:pPr>
                      <a:r>
                        <a:rPr lang="en-US">
                          <a:solidFill>
                            <a:srgbClr val="000000"/>
                          </a:solidFill>
                          <a:latin typeface="Calibri"/>
                        </a:rPr>
                        <a:t>0.5</a:t>
                      </a:r>
                      <a:endParaRPr/>
                    </a:p>
                  </a:txBody>
                  <a:tcPr/>
                </a:tc>
                <a:tc>
                  <a:txBody>
                    <a:bodyPr/>
                    <a:p>
                      <a:pPr>
                        <a:lnSpc>
                          <a:spcPct val="100000"/>
                        </a:lnSpc>
                      </a:pPr>
                      <a:r>
                        <a:rPr lang="en-US">
                          <a:solidFill>
                            <a:srgbClr val="000000"/>
                          </a:solidFill>
                          <a:latin typeface="Calibri"/>
                        </a:rPr>
                        <a:t>0.58</a:t>
                      </a:r>
                      <a:endParaRPr/>
                    </a:p>
                  </a:txBody>
                  <a:tcPr/>
                </a:tc>
              </a:tr>
              <a:tr h="360000">
                <a:tc>
                  <a:txBody>
                    <a:bodyPr/>
                    <a:p>
                      <a:pPr algn="ctr">
                        <a:lnSpc>
                          <a:spcPct val="115000"/>
                        </a:lnSpc>
                      </a:pPr>
                      <a:r>
                        <a:rPr lang="en-US">
                          <a:solidFill>
                            <a:srgbClr val="000000"/>
                          </a:solidFill>
                          <a:latin typeface="Calibri"/>
                        </a:rPr>
                        <a:t>103</a:t>
                      </a:r>
                      <a:endParaRPr/>
                    </a:p>
                  </a:txBody>
                  <a:tcPr/>
                </a:tc>
                <a:tc>
                  <a:txBody>
                    <a:bodyPr/>
                    <a:p>
                      <a:pPr algn="ctr">
                        <a:lnSpc>
                          <a:spcPct val="115000"/>
                        </a:lnSpc>
                      </a:pPr>
                      <a:r>
                        <a:rPr lang="en-US">
                          <a:solidFill>
                            <a:srgbClr val="000000"/>
                          </a:solidFill>
                          <a:latin typeface="Calibri"/>
                        </a:rPr>
                        <a:t>0.8</a:t>
                      </a:r>
                      <a:endParaRPr/>
                    </a:p>
                  </a:txBody>
                  <a:tcPr/>
                </a:tc>
                <a:tc>
                  <a:txBody>
                    <a:bodyPr/>
                    <a:p>
                      <a:pPr algn="ctr">
                        <a:lnSpc>
                          <a:spcPct val="115000"/>
                        </a:lnSpc>
                      </a:pPr>
                      <a:r>
                        <a:rPr lang="en-US">
                          <a:solidFill>
                            <a:srgbClr val="000000"/>
                          </a:solidFill>
                          <a:latin typeface="Calibri"/>
                        </a:rPr>
                        <a:t>0.6</a:t>
                      </a:r>
                      <a:endParaRPr/>
                    </a:p>
                  </a:txBody>
                  <a:tcPr/>
                </a:tc>
                <a:tc>
                  <a:txBody>
                    <a:bodyPr/>
                    <a:p>
                      <a:pPr>
                        <a:lnSpc>
                          <a:spcPct val="100000"/>
                        </a:lnSpc>
                      </a:pPr>
                      <a:r>
                        <a:rPr lang="en-US">
                          <a:solidFill>
                            <a:srgbClr val="000000"/>
                          </a:solidFill>
                          <a:latin typeface="Calibri"/>
                        </a:rPr>
                        <a:t>0.68</a:t>
                      </a:r>
                      <a:endParaRPr/>
                    </a:p>
                  </a:txBody>
                  <a:tcPr/>
                </a:tc>
              </a:tr>
              <a:tr h="360000">
                <a:tc>
                  <a:txBody>
                    <a:bodyPr/>
                    <a:p>
                      <a:pPr algn="ctr">
                        <a:lnSpc>
                          <a:spcPct val="115000"/>
                        </a:lnSpc>
                      </a:pPr>
                      <a:r>
                        <a:rPr lang="en-US">
                          <a:solidFill>
                            <a:srgbClr val="000000"/>
                          </a:solidFill>
                          <a:latin typeface="Calibri"/>
                        </a:rPr>
                        <a:t>201</a:t>
                      </a:r>
                      <a:endParaRPr/>
                    </a:p>
                  </a:txBody>
                  <a:tcPr/>
                </a:tc>
                <a:tc>
                  <a:txBody>
                    <a:bodyPr/>
                    <a:p>
                      <a:pPr algn="ctr">
                        <a:lnSpc>
                          <a:spcPct val="115000"/>
                        </a:lnSpc>
                      </a:pPr>
                      <a:r>
                        <a:rPr lang="en-US">
                          <a:solidFill>
                            <a:srgbClr val="000000"/>
                          </a:solidFill>
                          <a:latin typeface="Calibri"/>
                        </a:rPr>
                        <a:t>0.6</a:t>
                      </a:r>
                      <a:endParaRPr/>
                    </a:p>
                  </a:txBody>
                  <a:tcPr/>
                </a:tc>
                <a:tc>
                  <a:txBody>
                    <a:bodyPr/>
                    <a:p>
                      <a:pPr algn="ctr">
                        <a:lnSpc>
                          <a:spcPct val="115000"/>
                        </a:lnSpc>
                      </a:pPr>
                      <a:r>
                        <a:rPr lang="en-US">
                          <a:solidFill>
                            <a:srgbClr val="000000"/>
                          </a:solidFill>
                          <a:latin typeface="Calibri"/>
                        </a:rPr>
                        <a:t>0.8</a:t>
                      </a:r>
                      <a:endParaRPr/>
                    </a:p>
                  </a:txBody>
                  <a:tcPr/>
                </a:tc>
                <a:tc>
                  <a:txBody>
                    <a:bodyPr/>
                    <a:p>
                      <a:pPr>
                        <a:lnSpc>
                          <a:spcPct val="100000"/>
                        </a:lnSpc>
                      </a:pPr>
                      <a:r>
                        <a:rPr lang="en-US">
                          <a:solidFill>
                            <a:srgbClr val="000000"/>
                          </a:solidFill>
                          <a:latin typeface="Calibri"/>
                        </a:rPr>
                        <a:t>0.72</a:t>
                      </a:r>
                      <a:endParaRPr/>
                    </a:p>
                  </a:txBody>
                  <a:tcPr/>
                </a:tc>
              </a:tr>
              <a:tr h="360000">
                <a:tc>
                  <a:txBody>
                    <a:bodyPr/>
                    <a:p>
                      <a:pPr algn="ctr">
                        <a:lnSpc>
                          <a:spcPct val="115000"/>
                        </a:lnSpc>
                      </a:pPr>
                      <a:r>
                        <a:rPr lang="en-US">
                          <a:solidFill>
                            <a:srgbClr val="000000"/>
                          </a:solidFill>
                          <a:latin typeface="Calibri"/>
                        </a:rPr>
                        <a:t>202</a:t>
                      </a:r>
                      <a:endParaRPr/>
                    </a:p>
                  </a:txBody>
                  <a:tcPr/>
                </a:tc>
                <a:tc>
                  <a:txBody>
                    <a:bodyPr/>
                    <a:p>
                      <a:pPr algn="ctr">
                        <a:lnSpc>
                          <a:spcPct val="115000"/>
                        </a:lnSpc>
                      </a:pPr>
                      <a:r>
                        <a:rPr lang="en-US">
                          <a:solidFill>
                            <a:srgbClr val="000000"/>
                          </a:solidFill>
                          <a:latin typeface="Calibri"/>
                        </a:rPr>
                        <a:t>0.4</a:t>
                      </a:r>
                      <a:endParaRPr/>
                    </a:p>
                  </a:txBody>
                  <a:tcPr/>
                </a:tc>
                <a:tc>
                  <a:txBody>
                    <a:bodyPr/>
                    <a:p>
                      <a:pPr algn="ctr">
                        <a:lnSpc>
                          <a:spcPct val="115000"/>
                        </a:lnSpc>
                      </a:pPr>
                      <a:r>
                        <a:rPr lang="en-US">
                          <a:solidFill>
                            <a:srgbClr val="000000"/>
                          </a:solidFill>
                          <a:latin typeface="Calibri"/>
                        </a:rPr>
                        <a:t>0.9</a:t>
                      </a:r>
                      <a:endParaRPr/>
                    </a:p>
                  </a:txBody>
                  <a:tcPr/>
                </a:tc>
                <a:tc>
                  <a:txBody>
                    <a:bodyPr/>
                    <a:p>
                      <a:pPr>
                        <a:lnSpc>
                          <a:spcPct val="100000"/>
                        </a:lnSpc>
                      </a:pPr>
                      <a:r>
                        <a:rPr lang="en-US">
                          <a:solidFill>
                            <a:srgbClr val="000000"/>
                          </a:solidFill>
                          <a:latin typeface="Calibri"/>
                        </a:rPr>
                        <a:t>0.7</a:t>
                      </a:r>
                      <a:endParaRPr/>
                    </a:p>
                  </a:txBody>
                  <a:tcPr/>
                </a:tc>
              </a:tr>
              <a:tr h="360000">
                <a:tc>
                  <a:txBody>
                    <a:bodyPr/>
                    <a:p>
                      <a:pPr algn="ctr">
                        <a:lnSpc>
                          <a:spcPct val="115000"/>
                        </a:lnSpc>
                      </a:pPr>
                      <a:r>
                        <a:rPr lang="en-US">
                          <a:solidFill>
                            <a:srgbClr val="000000"/>
                          </a:solidFill>
                          <a:latin typeface="Calibri"/>
                        </a:rPr>
                        <a:t>203</a:t>
                      </a:r>
                      <a:endParaRPr/>
                    </a:p>
                  </a:txBody>
                  <a:tcPr/>
                </a:tc>
                <a:tc>
                  <a:txBody>
                    <a:bodyPr/>
                    <a:p>
                      <a:pPr algn="ctr">
                        <a:lnSpc>
                          <a:spcPct val="115000"/>
                        </a:lnSpc>
                      </a:pPr>
                      <a:r>
                        <a:rPr lang="en-US">
                          <a:solidFill>
                            <a:srgbClr val="000000"/>
                          </a:solidFill>
                          <a:latin typeface="Calibri"/>
                        </a:rPr>
                        <a:t>0.3</a:t>
                      </a:r>
                      <a:endParaRPr/>
                    </a:p>
                  </a:txBody>
                  <a:tcPr/>
                </a:tc>
                <a:tc>
                  <a:txBody>
                    <a:bodyPr/>
                    <a:p>
                      <a:pPr algn="ctr">
                        <a:lnSpc>
                          <a:spcPct val="115000"/>
                        </a:lnSpc>
                      </a:pPr>
                      <a:r>
                        <a:rPr lang="en-US">
                          <a:solidFill>
                            <a:srgbClr val="000000"/>
                          </a:solidFill>
                          <a:latin typeface="Calibri"/>
                        </a:rPr>
                        <a:t>1.0</a:t>
                      </a:r>
                      <a:endParaRPr/>
                    </a:p>
                  </a:txBody>
                  <a:tcPr/>
                </a:tc>
                <a:tc>
                  <a:txBody>
                    <a:bodyPr/>
                    <a:p>
                      <a:pPr>
                        <a:lnSpc>
                          <a:spcPct val="100000"/>
                        </a:lnSpc>
                      </a:pPr>
                      <a:r>
                        <a:rPr lang="en-US">
                          <a:solidFill>
                            <a:srgbClr val="000000"/>
                          </a:solidFill>
                          <a:latin typeface="Calibri"/>
                        </a:rPr>
                        <a:t>0.72</a:t>
                      </a:r>
                      <a:endParaRPr/>
                    </a:p>
                  </a:txBody>
                  <a:tcPr/>
                </a:tc>
              </a:tr>
              <a:tr h="360000">
                <a:tc>
                  <a:txBody>
                    <a:bodyPr/>
                    <a:p>
                      <a:pPr algn="ctr">
                        <a:lnSpc>
                          <a:spcPct val="115000"/>
                        </a:lnSpc>
                      </a:pPr>
                      <a:r>
                        <a:rPr lang="en-US">
                          <a:solidFill>
                            <a:srgbClr val="000000"/>
                          </a:solidFill>
                          <a:latin typeface="Calibri"/>
                        </a:rPr>
                        <a:t>965</a:t>
                      </a:r>
                      <a:endParaRPr/>
                    </a:p>
                  </a:txBody>
                  <a:tcPr/>
                </a:tc>
                <a:tc>
                  <a:txBody>
                    <a:bodyPr/>
                    <a:p>
                      <a:pPr algn="ctr">
                        <a:lnSpc>
                          <a:spcPct val="115000"/>
                        </a:lnSpc>
                      </a:pPr>
                      <a:r>
                        <a:rPr lang="en-US">
                          <a:solidFill>
                            <a:srgbClr val="000000"/>
                          </a:solidFill>
                          <a:latin typeface="Calibri"/>
                        </a:rPr>
                        <a:t>0.2</a:t>
                      </a:r>
                      <a:endParaRPr/>
                    </a:p>
                  </a:txBody>
                  <a:tcPr/>
                </a:tc>
                <a:tc>
                  <a:txBody>
                    <a:bodyPr/>
                    <a:p>
                      <a:pPr algn="ctr">
                        <a:lnSpc>
                          <a:spcPct val="115000"/>
                        </a:lnSpc>
                      </a:pPr>
                      <a:r>
                        <a:rPr lang="en-US">
                          <a:solidFill>
                            <a:srgbClr val="000000"/>
                          </a:solidFill>
                          <a:latin typeface="Calibri"/>
                        </a:rPr>
                        <a:t>0.3</a:t>
                      </a:r>
                      <a:endParaRPr/>
                    </a:p>
                  </a:txBody>
                  <a:tcPr/>
                </a:tc>
                <a:tc>
                  <a:txBody>
                    <a:bodyPr/>
                    <a:p>
                      <a:pPr>
                        <a:lnSpc>
                          <a:spcPct val="100000"/>
                        </a:lnSpc>
                      </a:pPr>
                      <a:r>
                        <a:rPr lang="en-US">
                          <a:solidFill>
                            <a:srgbClr val="000000"/>
                          </a:solidFill>
                          <a:latin typeface="Calibri"/>
                        </a:rPr>
                        <a:t>0.26</a:t>
                      </a:r>
                      <a:endParaRPr/>
                    </a:p>
                  </a:txBody>
                  <a:tcPr/>
                </a:tc>
              </a:tr>
              <a:tr h="668160">
                <a:tc>
                  <a:txBody>
                    <a:bodyPr/>
                    <a:p>
                      <a:pPr algn="ctr">
                        <a:lnSpc>
                          <a:spcPct val="115000"/>
                        </a:lnSpc>
                      </a:pPr>
                      <a:r>
                        <a:rPr lang="en-US">
                          <a:solidFill>
                            <a:srgbClr val="000000"/>
                          </a:solidFill>
                          <a:latin typeface="Calibri"/>
                        </a:rPr>
                        <a:t>1810</a:t>
                      </a:r>
                      <a:endParaRPr/>
                    </a:p>
                  </a:txBody>
                  <a:tcPr/>
                </a:tc>
                <a:tc>
                  <a:txBody>
                    <a:bodyPr/>
                    <a:p>
                      <a:pPr algn="ctr">
                        <a:lnSpc>
                          <a:spcPct val="115000"/>
                        </a:lnSpc>
                      </a:pPr>
                      <a:r>
                        <a:rPr lang="en-US">
                          <a:solidFill>
                            <a:srgbClr val="000000"/>
                          </a:solidFill>
                          <a:latin typeface="Calibri"/>
                        </a:rPr>
                        <a:t>1.0</a:t>
                      </a:r>
                      <a:endParaRPr/>
                    </a:p>
                  </a:txBody>
                  <a:tcPr/>
                </a:tc>
                <a:tc>
                  <a:txBody>
                    <a:bodyPr/>
                    <a:p>
                      <a:pPr algn="ctr">
                        <a:lnSpc>
                          <a:spcPct val="115000"/>
                        </a:lnSpc>
                      </a:pPr>
                      <a:r>
                        <a:rPr lang="en-US">
                          <a:solidFill>
                            <a:srgbClr val="000000"/>
                          </a:solidFill>
                          <a:latin typeface="Calibri"/>
                        </a:rPr>
                        <a:t>0.2</a:t>
                      </a:r>
                      <a:endParaRPr/>
                    </a:p>
                  </a:txBody>
                  <a:tcPr/>
                </a:tc>
                <a:tc>
                  <a:txBody>
                    <a:bodyPr/>
                    <a:p>
                      <a:pPr>
                        <a:lnSpc>
                          <a:spcPct val="100000"/>
                        </a:lnSpc>
                      </a:pPr>
                      <a:r>
                        <a:rPr lang="en-US">
                          <a:solidFill>
                            <a:srgbClr val="000000"/>
                          </a:solidFill>
                          <a:latin typeface="Calibri"/>
                        </a:rPr>
                        <a:t>0.58</a:t>
                      </a:r>
                      <a:endParaRPr/>
                    </a:p>
                  </a:txBody>
                  <a:tcPr/>
                </a:tc>
              </a:tr>
              <a:tr h="668160">
                <a:tc>
                  <a:txBody>
                    <a:bodyPr/>
                    <a:p>
                      <a:pPr algn="ctr">
                        <a:lnSpc>
                          <a:spcPct val="115000"/>
                        </a:lnSpc>
                      </a:pPr>
                      <a:r>
                        <a:rPr lang="en-US">
                          <a:solidFill>
                            <a:srgbClr val="000000"/>
                          </a:solidFill>
                          <a:latin typeface="Calibri"/>
                        </a:rPr>
                        <a:t>1805</a:t>
                      </a:r>
                      <a:endParaRPr/>
                    </a:p>
                  </a:txBody>
                  <a:tcPr/>
                </a:tc>
                <a:tc>
                  <a:txBody>
                    <a:bodyPr/>
                    <a:p>
                      <a:pPr algn="ctr">
                        <a:lnSpc>
                          <a:spcPct val="115000"/>
                        </a:lnSpc>
                      </a:pPr>
                      <a:r>
                        <a:rPr lang="en-US">
                          <a:solidFill>
                            <a:srgbClr val="000000"/>
                          </a:solidFill>
                          <a:latin typeface="Calibri"/>
                        </a:rPr>
                        <a:t>0.9</a:t>
                      </a:r>
                      <a:endParaRPr/>
                    </a:p>
                  </a:txBody>
                  <a:tcPr/>
                </a:tc>
                <a:tc>
                  <a:txBody>
                    <a:bodyPr/>
                    <a:p>
                      <a:pPr algn="ctr">
                        <a:lnSpc>
                          <a:spcPct val="115000"/>
                        </a:lnSpc>
                      </a:pPr>
                      <a:r>
                        <a:rPr lang="en-US">
                          <a:solidFill>
                            <a:srgbClr val="000000"/>
                          </a:solidFill>
                          <a:latin typeface="Calibri"/>
                        </a:rPr>
                        <a:t>0.1</a:t>
                      </a:r>
                      <a:endParaRPr/>
                    </a:p>
                  </a:txBody>
                  <a:tcPr/>
                </a:tc>
                <a:tc>
                  <a:txBody>
                    <a:bodyPr/>
                    <a:p>
                      <a:pPr>
                        <a:lnSpc>
                          <a:spcPct val="100000"/>
                        </a:lnSpc>
                      </a:pPr>
                      <a:r>
                        <a:rPr lang="en-US">
                          <a:solidFill>
                            <a:srgbClr val="000000"/>
                          </a:solidFill>
                          <a:latin typeface="Calibri"/>
                        </a:rPr>
                        <a:t>0.42</a:t>
                      </a:r>
                      <a:endParaRPr/>
                    </a:p>
                  </a:txBody>
                  <a:tcPr/>
                </a:tc>
              </a:tr>
            </a:tbl>
          </a:graphicData>
        </a:graphic>
      </p:graphicFrame>
      <p:sp>
        <p:nvSpPr>
          <p:cNvPr id="193" name="CustomShape 3"/>
          <p:cNvSpPr/>
          <p:nvPr/>
        </p:nvSpPr>
        <p:spPr>
          <a:xfrm>
            <a:off x="685800" y="914400"/>
            <a:ext cx="3276000" cy="912960"/>
          </a:xfrm>
          <a:prstGeom prst="rect">
            <a:avLst/>
          </a:prstGeom>
          <a:noFill/>
          <a:ln>
            <a:noFill/>
          </a:ln>
        </p:spPr>
        <p:txBody>
          <a:bodyPr lIns="90000" rIns="90000" tIns="45000" bIns="45000"/>
          <a:p>
            <a:r>
              <a:rPr b="1" lang="en-US" u="sng">
                <a:solidFill>
                  <a:srgbClr val="000000"/>
                </a:solidFill>
                <a:latin typeface="Calibri"/>
              </a:rPr>
              <a:t>Weights: </a:t>
            </a:r>
            <a:endParaRPr/>
          </a:p>
          <a:p>
            <a:r>
              <a:rPr lang="en-US">
                <a:solidFill>
                  <a:srgbClr val="000000"/>
                </a:solidFill>
                <a:latin typeface="Calibri"/>
              </a:rPr>
              <a:t>Precip = </a:t>
            </a:r>
            <a:r>
              <a:rPr lang="en-US">
                <a:solidFill>
                  <a:srgbClr val="ff0000"/>
                </a:solidFill>
                <a:latin typeface="Calibri"/>
              </a:rPr>
              <a:t>0.4</a:t>
            </a:r>
            <a:endParaRPr/>
          </a:p>
          <a:p>
            <a:pPr>
              <a:lnSpc>
                <a:spcPct val="100000"/>
              </a:lnSpc>
            </a:pPr>
            <a:r>
              <a:rPr lang="en-US">
                <a:solidFill>
                  <a:srgbClr val="000000"/>
                </a:solidFill>
                <a:latin typeface="Calibri"/>
              </a:rPr>
              <a:t>People in Flood Plain = </a:t>
            </a:r>
            <a:r>
              <a:rPr lang="en-US">
                <a:solidFill>
                  <a:srgbClr val="00b050"/>
                </a:solidFill>
                <a:latin typeface="Calibri"/>
              </a:rPr>
              <a:t>0.6</a:t>
            </a:r>
            <a:endParaRPr/>
          </a:p>
        </p:txBody>
      </p:sp>
      <p:sp>
        <p:nvSpPr>
          <p:cNvPr id="194" name="CustomShape 4"/>
          <p:cNvSpPr/>
          <p:nvPr/>
        </p:nvSpPr>
        <p:spPr>
          <a:xfrm>
            <a:off x="76320" y="5638680"/>
            <a:ext cx="4799880" cy="532800"/>
          </a:xfrm>
          <a:prstGeom prst="ellipse">
            <a:avLst/>
          </a:prstGeom>
          <a:noFill/>
          <a:ln w="38160">
            <a:solidFill>
              <a:srgbClr val="ff0000"/>
            </a:solidFill>
            <a:round/>
          </a:ln>
        </p:spPr>
      </p:sp>
      <p:sp>
        <p:nvSpPr>
          <p:cNvPr id="195" name="CustomShape 5"/>
          <p:cNvSpPr/>
          <p:nvPr/>
        </p:nvSpPr>
        <p:spPr>
          <a:xfrm>
            <a:off x="5105880" y="2287800"/>
            <a:ext cx="3580560" cy="4478400"/>
          </a:xfrm>
          <a:prstGeom prst="rect">
            <a:avLst/>
          </a:prstGeom>
          <a:solidFill>
            <a:srgbClr val="ffffff"/>
          </a:solidFill>
          <a:ln w="38160">
            <a:solidFill>
              <a:srgbClr val="000000"/>
            </a:solidFill>
            <a:round/>
          </a:ln>
        </p:spPr>
        <p:txBody>
          <a:bodyPr lIns="90000" rIns="90000" tIns="45000" bIns="45000"/>
          <a:p>
            <a:pPr>
              <a:lnSpc>
                <a:spcPct val="100000"/>
              </a:lnSpc>
            </a:pPr>
            <a:r>
              <a:rPr lang="en-US">
                <a:solidFill>
                  <a:srgbClr val="000000"/>
                </a:solidFill>
                <a:latin typeface="Calibri"/>
              </a:rPr>
              <a:t>If we used these values to determine which HUCs to fund, we would potentially ignore an area that is highly likely to flood due to precipitation, just because it has less people that are at risk!</a:t>
            </a:r>
            <a:endParaRPr/>
          </a:p>
          <a:p>
            <a:pPr>
              <a:lnSpc>
                <a:spcPct val="100000"/>
              </a:lnSpc>
            </a:pPr>
            <a:endParaRPr/>
          </a:p>
          <a:p>
            <a:pPr>
              <a:lnSpc>
                <a:spcPct val="100000"/>
              </a:lnSpc>
            </a:pPr>
            <a:r>
              <a:rPr lang="en-US">
                <a:solidFill>
                  <a:srgbClr val="000000"/>
                </a:solidFill>
                <a:latin typeface="Calibri"/>
              </a:rPr>
              <a:t>In other words: The low number of people has </a:t>
            </a:r>
            <a:r>
              <a:rPr i="1" lang="en-US">
                <a:solidFill>
                  <a:srgbClr val="000000"/>
                </a:solidFill>
                <a:latin typeface="Calibri"/>
              </a:rPr>
              <a:t>averaged out </a:t>
            </a:r>
            <a:r>
              <a:rPr lang="en-US">
                <a:solidFill>
                  <a:srgbClr val="000000"/>
                </a:solidFill>
                <a:latin typeface="Calibri"/>
              </a:rPr>
              <a:t>the high precipitation chance.</a:t>
            </a:r>
            <a:endParaRPr/>
          </a:p>
          <a:p>
            <a:pPr>
              <a:lnSpc>
                <a:spcPct val="100000"/>
              </a:lnSpc>
            </a:pPr>
            <a:endParaRPr/>
          </a:p>
          <a:p>
            <a:pPr>
              <a:lnSpc>
                <a:spcPct val="100000"/>
              </a:lnSpc>
            </a:pPr>
            <a:r>
              <a:rPr lang="en-US">
                <a:solidFill>
                  <a:srgbClr val="000000"/>
                </a:solidFill>
                <a:latin typeface="Calibri"/>
              </a:rPr>
              <a:t>The OWA offers a solution to this.</a:t>
            </a:r>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6" name="CustomShape 1"/>
          <p:cNvSpPr/>
          <p:nvPr/>
        </p:nvSpPr>
        <p:spPr>
          <a:xfrm>
            <a:off x="685800" y="0"/>
            <a:ext cx="7771680" cy="146916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What is an Ordered Weighted Average (OWA)?</a:t>
            </a:r>
            <a:endParaRPr/>
          </a:p>
        </p:txBody>
      </p:sp>
      <p:sp>
        <p:nvSpPr>
          <p:cNvPr id="197" name="CustomShape 2"/>
          <p:cNvSpPr/>
          <p:nvPr/>
        </p:nvSpPr>
        <p:spPr>
          <a:xfrm>
            <a:off x="0" y="6442560"/>
            <a:ext cx="9143280" cy="409680"/>
          </a:xfrm>
          <a:prstGeom prst="rect">
            <a:avLst/>
          </a:prstGeom>
          <a:noFill/>
          <a:ln>
            <a:noFill/>
          </a:ln>
        </p:spPr>
        <p:txBody>
          <a:bodyPr lIns="90000" rIns="90000" tIns="45000" bIns="45000"/>
          <a:p>
            <a:pPr>
              <a:lnSpc>
                <a:spcPct val="100000"/>
              </a:lnSpc>
            </a:pPr>
            <a:r>
              <a:rPr lang="en-US" sz="1050">
                <a:solidFill>
                  <a:srgbClr val="000000"/>
                </a:solidFill>
                <a:latin typeface="Calibri"/>
              </a:rPr>
              <a:t>Yager, R. (1988). On ordered weighted averaging aggregation operators in multicriteria decisionmaking. IEEE transactions on Systems, Man and Cybernetics</a:t>
            </a:r>
            <a:r>
              <a:rPr i="1" lang="en-US" sz="1050">
                <a:solidFill>
                  <a:srgbClr val="000000"/>
                </a:solidFill>
                <a:latin typeface="Calibri"/>
              </a:rPr>
              <a:t> 18, 183-190.</a:t>
            </a:r>
            <a:endParaRPr/>
          </a:p>
        </p:txBody>
      </p:sp>
      <p:graphicFrame>
        <p:nvGraphicFramePr>
          <p:cNvPr id="198" name="Table 3"/>
          <p:cNvGraphicFramePr/>
          <p:nvPr/>
        </p:nvGraphicFramePr>
        <p:xfrm>
          <a:off x="380880" y="3733920"/>
          <a:ext cx="3580560" cy="1111680"/>
        </p:xfrm>
        <a:graphic>
          <a:graphicData uri="http://schemas.openxmlformats.org/drawingml/2006/table">
            <a:tbl>
              <a:tblPr/>
              <a:tblGrid>
                <a:gridCol w="914400"/>
                <a:gridCol w="1218960"/>
                <a:gridCol w="1447560"/>
              </a:tblGrid>
              <a:tr h="628200">
                <a:tc>
                  <a:txBody>
                    <a:bodyPr/>
                    <a:p>
                      <a:pPr>
                        <a:lnSpc>
                          <a:spcPct val="100000"/>
                        </a:lnSpc>
                      </a:pPr>
                      <a:r>
                        <a:rPr b="1" lang="en-US">
                          <a:solidFill>
                            <a:srgbClr val="ffffff"/>
                          </a:solidFill>
                          <a:latin typeface="Calibri"/>
                        </a:rPr>
                        <a:t>HUC-ID</a:t>
                      </a:r>
                      <a:endParaRPr/>
                    </a:p>
                  </a:txBody>
                  <a:tcPr/>
                </a:tc>
                <a:tc>
                  <a:txBody>
                    <a:bodyPr/>
                    <a:p>
                      <a:pPr>
                        <a:lnSpc>
                          <a:spcPct val="100000"/>
                        </a:lnSpc>
                      </a:pPr>
                      <a:r>
                        <a:rPr b="1" lang="en-US">
                          <a:solidFill>
                            <a:srgbClr val="ffffff"/>
                          </a:solidFill>
                          <a:latin typeface="Calibri"/>
                        </a:rPr>
                        <a:t>Indicator 1</a:t>
                      </a:r>
                      <a:endParaRPr/>
                    </a:p>
                  </a:txBody>
                  <a:tcPr/>
                </a:tc>
                <a:tc>
                  <a:txBody>
                    <a:bodyPr/>
                    <a:p>
                      <a:pPr>
                        <a:lnSpc>
                          <a:spcPct val="100000"/>
                        </a:lnSpc>
                      </a:pPr>
                      <a:r>
                        <a:rPr b="1" lang="en-US">
                          <a:solidFill>
                            <a:srgbClr val="ffffff"/>
                          </a:solidFill>
                          <a:latin typeface="Calibri"/>
                        </a:rPr>
                        <a:t>Indicator 2</a:t>
                      </a:r>
                      <a:endParaRPr/>
                    </a:p>
                  </a:txBody>
                  <a:tcPr/>
                </a:tc>
              </a:tr>
              <a:tr h="360000">
                <a:tc>
                  <a:txBody>
                    <a:bodyPr/>
                    <a:p>
                      <a:pPr algn="ctr">
                        <a:lnSpc>
                          <a:spcPct val="100000"/>
                        </a:lnSpc>
                      </a:pPr>
                      <a:r>
                        <a:rPr b="1" lang="en-US">
                          <a:solidFill>
                            <a:srgbClr val="000000"/>
                          </a:solidFill>
                          <a:latin typeface="Calibri"/>
                        </a:rPr>
                        <a:t>1</a:t>
                      </a:r>
                      <a:endParaRPr/>
                    </a:p>
                  </a:txBody>
                  <a:tcPr/>
                </a:tc>
                <a:tc>
                  <a:txBody>
                    <a:bodyPr/>
                    <a:p>
                      <a:pPr algn="ctr">
                        <a:lnSpc>
                          <a:spcPct val="100000"/>
                        </a:lnSpc>
                      </a:pPr>
                      <a:r>
                        <a:rPr b="1" lang="en-US">
                          <a:solidFill>
                            <a:srgbClr val="ff0000"/>
                          </a:solidFill>
                          <a:latin typeface="Calibri"/>
                        </a:rPr>
                        <a:t>10</a:t>
                      </a:r>
                      <a:endParaRPr/>
                    </a:p>
                  </a:txBody>
                  <a:tcPr/>
                </a:tc>
                <a:tc>
                  <a:txBody>
                    <a:bodyPr/>
                    <a:p>
                      <a:pPr algn="ctr">
                        <a:lnSpc>
                          <a:spcPct val="100000"/>
                        </a:lnSpc>
                      </a:pPr>
                      <a:r>
                        <a:rPr b="1" lang="en-US">
                          <a:solidFill>
                            <a:srgbClr val="00b050"/>
                          </a:solidFill>
                          <a:latin typeface="Calibri"/>
                        </a:rPr>
                        <a:t>30</a:t>
                      </a:r>
                      <a:endParaRPr/>
                    </a:p>
                  </a:txBody>
                  <a:tcPr/>
                </a:tc>
              </a:tr>
              <a:tr h="360000">
                <a:tc>
                  <a:txBody>
                    <a:bodyPr/>
                    <a:p>
                      <a:pPr algn="ctr">
                        <a:lnSpc>
                          <a:spcPct val="100000"/>
                        </a:lnSpc>
                      </a:pPr>
                      <a:r>
                        <a:rPr b="1" lang="en-US">
                          <a:solidFill>
                            <a:srgbClr val="000000"/>
                          </a:solidFill>
                          <a:latin typeface="Calibri"/>
                        </a:rPr>
                        <a:t>2</a:t>
                      </a:r>
                      <a:endParaRPr/>
                    </a:p>
                  </a:txBody>
                  <a:tcPr/>
                </a:tc>
                <a:tc>
                  <a:txBody>
                    <a:bodyPr/>
                    <a:p>
                      <a:pPr algn="ctr">
                        <a:lnSpc>
                          <a:spcPct val="100000"/>
                        </a:lnSpc>
                      </a:pPr>
                      <a:r>
                        <a:rPr b="1" lang="en-US">
                          <a:solidFill>
                            <a:srgbClr val="ff0000"/>
                          </a:solidFill>
                          <a:latin typeface="Calibri"/>
                        </a:rPr>
                        <a:t>20</a:t>
                      </a:r>
                      <a:endParaRPr/>
                    </a:p>
                  </a:txBody>
                  <a:tcPr/>
                </a:tc>
                <a:tc>
                  <a:txBody>
                    <a:bodyPr/>
                    <a:p>
                      <a:pPr algn="ctr">
                        <a:lnSpc>
                          <a:spcPct val="100000"/>
                        </a:lnSpc>
                      </a:pPr>
                      <a:r>
                        <a:rPr b="1" lang="en-US">
                          <a:solidFill>
                            <a:srgbClr val="00b050"/>
                          </a:solidFill>
                          <a:latin typeface="Calibri"/>
                        </a:rPr>
                        <a:t>5</a:t>
                      </a:r>
                      <a:endParaRPr/>
                    </a:p>
                  </a:txBody>
                  <a:tcPr/>
                </a:tc>
              </a:tr>
            </a:tbl>
          </a:graphicData>
        </a:graphic>
      </p:graphicFrame>
      <p:sp>
        <p:nvSpPr>
          <p:cNvPr id="199" name="CustomShape 4"/>
          <p:cNvSpPr/>
          <p:nvPr/>
        </p:nvSpPr>
        <p:spPr>
          <a:xfrm>
            <a:off x="1066680" y="2209680"/>
            <a:ext cx="1676160" cy="637920"/>
          </a:xfrm>
          <a:prstGeom prst="rect">
            <a:avLst/>
          </a:prstGeom>
          <a:noFill/>
          <a:ln>
            <a:noFill/>
          </a:ln>
        </p:spPr>
        <p:txBody>
          <a:bodyPr lIns="90000" rIns="90000" tIns="45000" bIns="45000"/>
          <a:p>
            <a:pPr>
              <a:lnSpc>
                <a:spcPct val="100000"/>
              </a:lnSpc>
            </a:pPr>
            <a:r>
              <a:rPr b="1" lang="en-US" u="sng">
                <a:solidFill>
                  <a:srgbClr val="000000"/>
                </a:solidFill>
                <a:latin typeface="Calibri"/>
              </a:rPr>
              <a:t>Example</a:t>
            </a:r>
            <a:endParaRPr/>
          </a:p>
        </p:txBody>
      </p:sp>
      <p:sp>
        <p:nvSpPr>
          <p:cNvPr id="200" name="CustomShape 5"/>
          <p:cNvSpPr/>
          <p:nvPr/>
        </p:nvSpPr>
        <p:spPr>
          <a:xfrm>
            <a:off x="640080" y="2452320"/>
            <a:ext cx="7390800" cy="912240"/>
          </a:xfrm>
          <a:prstGeom prst="rect">
            <a:avLst/>
          </a:prstGeom>
          <a:noFill/>
          <a:ln>
            <a:noFill/>
          </a:ln>
        </p:spPr>
        <p:txBody>
          <a:bodyPr lIns="90000" rIns="90000" tIns="45000" bIns="45000"/>
          <a:p>
            <a:pPr>
              <a:lnSpc>
                <a:spcPct val="100000"/>
              </a:lnSpc>
            </a:pPr>
            <a:r>
              <a:rPr lang="en-US">
                <a:solidFill>
                  <a:srgbClr val="000000"/>
                </a:solidFill>
                <a:latin typeface="Calibri"/>
              </a:rPr>
              <a:t>Weights are assigned to a </a:t>
            </a:r>
            <a:r>
              <a:rPr i="1" lang="en-US">
                <a:solidFill>
                  <a:srgbClr val="000000"/>
                </a:solidFill>
                <a:latin typeface="Calibri"/>
              </a:rPr>
              <a:t>rank </a:t>
            </a:r>
            <a:r>
              <a:rPr lang="en-US">
                <a:solidFill>
                  <a:srgbClr val="000000"/>
                </a:solidFill>
                <a:latin typeface="Calibri"/>
              </a:rPr>
              <a:t>in OWA.  This example will assign:</a:t>
            </a:r>
            <a:endParaRPr/>
          </a:p>
          <a:p>
            <a:pPr>
              <a:lnSpc>
                <a:spcPct val="100000"/>
              </a:lnSpc>
            </a:pPr>
            <a:r>
              <a:rPr b="1" lang="en-US">
                <a:solidFill>
                  <a:srgbClr val="000000"/>
                </a:solidFill>
                <a:latin typeface="Calibri"/>
              </a:rPr>
              <a:t>                              </a:t>
            </a:r>
            <a:r>
              <a:rPr b="1" lang="en-US">
                <a:solidFill>
                  <a:srgbClr val="000000"/>
                </a:solidFill>
                <a:latin typeface="Calibri"/>
              </a:rPr>
              <a:t>Rank 1</a:t>
            </a:r>
            <a:r>
              <a:rPr lang="en-US">
                <a:solidFill>
                  <a:srgbClr val="000000"/>
                </a:solidFill>
                <a:latin typeface="Calibri"/>
              </a:rPr>
              <a:t>: </a:t>
            </a:r>
            <a:r>
              <a:rPr i="1" lang="en-US">
                <a:solidFill>
                  <a:srgbClr val="0070c0"/>
                </a:solidFill>
                <a:latin typeface="Calibri"/>
              </a:rPr>
              <a:t>.</a:t>
            </a:r>
            <a:r>
              <a:rPr b="1" i="1" lang="en-US">
                <a:solidFill>
                  <a:srgbClr val="0070c0"/>
                </a:solidFill>
                <a:latin typeface="Calibri"/>
              </a:rPr>
              <a:t>6</a:t>
            </a:r>
            <a:r>
              <a:rPr b="1" i="1" lang="en-US">
                <a:solidFill>
                  <a:srgbClr val="000000"/>
                </a:solidFill>
                <a:latin typeface="Calibri"/>
              </a:rPr>
              <a:t> </a:t>
            </a:r>
            <a:r>
              <a:rPr i="1" lang="en-US">
                <a:solidFill>
                  <a:srgbClr val="000000"/>
                </a:solidFill>
                <a:latin typeface="Calibri"/>
              </a:rPr>
              <a:t>                             </a:t>
            </a:r>
            <a:r>
              <a:rPr b="1" lang="en-US">
                <a:solidFill>
                  <a:srgbClr val="000000"/>
                </a:solidFill>
                <a:latin typeface="Calibri"/>
              </a:rPr>
              <a:t>Rank 2: </a:t>
            </a:r>
            <a:r>
              <a:rPr i="1" lang="en-US">
                <a:solidFill>
                  <a:srgbClr val="a7ab05"/>
                </a:solidFill>
                <a:latin typeface="Calibri"/>
              </a:rPr>
              <a:t>.</a:t>
            </a:r>
            <a:r>
              <a:rPr b="1" i="1" lang="en-US">
                <a:solidFill>
                  <a:srgbClr val="a7ab05"/>
                </a:solidFill>
                <a:latin typeface="Calibri"/>
              </a:rPr>
              <a:t>4</a:t>
            </a:r>
            <a:endParaRPr/>
          </a:p>
        </p:txBody>
      </p:sp>
      <p:sp>
        <p:nvSpPr>
          <p:cNvPr id="201" name="CustomShape 6"/>
          <p:cNvSpPr/>
          <p:nvPr/>
        </p:nvSpPr>
        <p:spPr>
          <a:xfrm>
            <a:off x="4343400" y="3249000"/>
            <a:ext cx="3961800" cy="2283840"/>
          </a:xfrm>
          <a:prstGeom prst="rect">
            <a:avLst/>
          </a:prstGeom>
          <a:noFill/>
          <a:ln>
            <a:noFill/>
          </a:ln>
        </p:spPr>
        <p:txBody>
          <a:bodyPr lIns="90000" rIns="90000" tIns="45000" bIns="45000"/>
          <a:p>
            <a:r>
              <a:rPr lang="en-US">
                <a:solidFill>
                  <a:srgbClr val="000000"/>
                </a:solidFill>
                <a:latin typeface="Calibri"/>
              </a:rPr>
              <a:t>Given the data to the left….</a:t>
            </a:r>
            <a:endParaRPr/>
          </a:p>
          <a:p>
            <a:pPr>
              <a:lnSpc>
                <a:spcPct val="100000"/>
              </a:lnSpc>
            </a:pPr>
            <a:r>
              <a:rPr b="1" lang="en-US">
                <a:solidFill>
                  <a:srgbClr val="000000"/>
                </a:solidFill>
                <a:latin typeface="Calibri"/>
              </a:rPr>
              <a:t>HUC-ID 1 </a:t>
            </a:r>
            <a:r>
              <a:rPr lang="en-US">
                <a:solidFill>
                  <a:srgbClr val="000000"/>
                </a:solidFill>
                <a:latin typeface="Calibri"/>
              </a:rPr>
              <a:t>would have a final value of:</a:t>
            </a:r>
            <a:endParaRPr/>
          </a:p>
          <a:p>
            <a:pPr>
              <a:lnSpc>
                <a:spcPct val="100000"/>
              </a:lnSpc>
            </a:pPr>
            <a:r>
              <a:rPr lang="en-US">
                <a:solidFill>
                  <a:srgbClr val="000000"/>
                </a:solidFill>
                <a:latin typeface="Calibri"/>
              </a:rPr>
              <a:t>(</a:t>
            </a:r>
            <a:r>
              <a:rPr lang="en-US">
                <a:solidFill>
                  <a:srgbClr val="ff0000"/>
                </a:solidFill>
                <a:latin typeface="Calibri"/>
              </a:rPr>
              <a:t>10</a:t>
            </a:r>
            <a:r>
              <a:rPr lang="en-US">
                <a:solidFill>
                  <a:srgbClr val="000000"/>
                </a:solidFill>
                <a:latin typeface="Calibri"/>
              </a:rPr>
              <a:t> </a:t>
            </a:r>
            <a:r>
              <a:rPr i="1" lang="en-US">
                <a:solidFill>
                  <a:srgbClr val="000000"/>
                </a:solidFill>
                <a:latin typeface="Calibri"/>
              </a:rPr>
              <a:t>* </a:t>
            </a:r>
            <a:r>
              <a:rPr b="1" i="1" lang="en-US">
                <a:solidFill>
                  <a:srgbClr val="a7ab05"/>
                </a:solidFill>
                <a:latin typeface="Calibri"/>
              </a:rPr>
              <a:t>.4</a:t>
            </a:r>
            <a:r>
              <a:rPr lang="en-US">
                <a:solidFill>
                  <a:srgbClr val="000000"/>
                </a:solidFill>
                <a:latin typeface="Calibri"/>
              </a:rPr>
              <a:t>) + (</a:t>
            </a:r>
            <a:r>
              <a:rPr lang="en-US">
                <a:solidFill>
                  <a:srgbClr val="00b050"/>
                </a:solidFill>
                <a:latin typeface="Calibri"/>
              </a:rPr>
              <a:t>30</a:t>
            </a:r>
            <a:r>
              <a:rPr lang="en-US">
                <a:solidFill>
                  <a:srgbClr val="000000"/>
                </a:solidFill>
                <a:latin typeface="Calibri"/>
              </a:rPr>
              <a:t> * </a:t>
            </a:r>
            <a:r>
              <a:rPr b="1" i="1" lang="en-US">
                <a:solidFill>
                  <a:srgbClr val="0070c0"/>
                </a:solidFill>
                <a:latin typeface="Calibri"/>
              </a:rPr>
              <a:t>.6</a:t>
            </a:r>
            <a:r>
              <a:rPr lang="en-US">
                <a:solidFill>
                  <a:srgbClr val="000000"/>
                </a:solidFill>
                <a:latin typeface="Calibri"/>
              </a:rPr>
              <a:t>) = </a:t>
            </a:r>
            <a:r>
              <a:rPr b="1" lang="en-US">
                <a:solidFill>
                  <a:srgbClr val="000000"/>
                </a:solidFill>
                <a:latin typeface="Calibri"/>
              </a:rPr>
              <a:t>22</a:t>
            </a:r>
            <a:endParaRPr/>
          </a:p>
          <a:p>
            <a:pPr>
              <a:lnSpc>
                <a:spcPct val="100000"/>
              </a:lnSpc>
            </a:pPr>
            <a:endParaRPr/>
          </a:p>
          <a:p>
            <a:pPr>
              <a:lnSpc>
                <a:spcPct val="100000"/>
              </a:lnSpc>
            </a:pPr>
            <a:r>
              <a:rPr b="1" lang="en-US">
                <a:solidFill>
                  <a:srgbClr val="000000"/>
                </a:solidFill>
                <a:latin typeface="Calibri"/>
              </a:rPr>
              <a:t>HUC-ID 2</a:t>
            </a:r>
            <a:r>
              <a:rPr lang="en-US">
                <a:solidFill>
                  <a:srgbClr val="000000"/>
                </a:solidFill>
                <a:latin typeface="Calibri"/>
              </a:rPr>
              <a:t> would have a final value of:</a:t>
            </a:r>
            <a:endParaRPr/>
          </a:p>
          <a:p>
            <a:pPr>
              <a:lnSpc>
                <a:spcPct val="100000"/>
              </a:lnSpc>
            </a:pPr>
            <a:r>
              <a:rPr lang="en-US">
                <a:solidFill>
                  <a:srgbClr val="000000"/>
                </a:solidFill>
                <a:latin typeface="Calibri"/>
              </a:rPr>
              <a:t>(</a:t>
            </a:r>
            <a:r>
              <a:rPr lang="en-US">
                <a:solidFill>
                  <a:srgbClr val="ff0000"/>
                </a:solidFill>
                <a:latin typeface="Calibri"/>
              </a:rPr>
              <a:t>20 </a:t>
            </a:r>
            <a:r>
              <a:rPr lang="en-US">
                <a:solidFill>
                  <a:srgbClr val="000000"/>
                </a:solidFill>
                <a:latin typeface="Calibri"/>
              </a:rPr>
              <a:t>* </a:t>
            </a:r>
            <a:r>
              <a:rPr b="1" i="1" lang="en-US">
                <a:solidFill>
                  <a:srgbClr val="0070c0"/>
                </a:solidFill>
                <a:latin typeface="Calibri"/>
              </a:rPr>
              <a:t>.6</a:t>
            </a:r>
            <a:r>
              <a:rPr lang="en-US">
                <a:solidFill>
                  <a:srgbClr val="000000"/>
                </a:solidFill>
                <a:latin typeface="Calibri"/>
              </a:rPr>
              <a:t>)   + (</a:t>
            </a:r>
            <a:r>
              <a:rPr lang="en-US">
                <a:solidFill>
                  <a:srgbClr val="00b050"/>
                </a:solidFill>
                <a:latin typeface="Calibri"/>
              </a:rPr>
              <a:t>5</a:t>
            </a:r>
            <a:r>
              <a:rPr lang="en-US">
                <a:solidFill>
                  <a:srgbClr val="000000"/>
                </a:solidFill>
                <a:latin typeface="Calibri"/>
              </a:rPr>
              <a:t> </a:t>
            </a:r>
            <a:r>
              <a:rPr b="1" i="1" lang="en-US">
                <a:solidFill>
                  <a:srgbClr val="000000"/>
                </a:solidFill>
                <a:latin typeface="Calibri"/>
              </a:rPr>
              <a:t>*</a:t>
            </a:r>
            <a:r>
              <a:rPr b="1" i="1" lang="en-US">
                <a:solidFill>
                  <a:srgbClr val="a7ab05"/>
                </a:solidFill>
                <a:latin typeface="Calibri"/>
              </a:rPr>
              <a:t> .4</a:t>
            </a:r>
            <a:r>
              <a:rPr lang="en-US">
                <a:solidFill>
                  <a:srgbClr val="000000"/>
                </a:solidFill>
                <a:latin typeface="Calibri"/>
              </a:rPr>
              <a:t>) = </a:t>
            </a:r>
            <a:r>
              <a:rPr b="1" lang="en-US">
                <a:solidFill>
                  <a:srgbClr val="000000"/>
                </a:solidFill>
                <a:latin typeface="Calibri"/>
              </a:rPr>
              <a:t>14</a:t>
            </a:r>
            <a:endParaRPr/>
          </a:p>
        </p:txBody>
      </p:sp>
      <p:sp>
        <p:nvSpPr>
          <p:cNvPr id="202" name="CustomShape 7"/>
          <p:cNvSpPr/>
          <p:nvPr/>
        </p:nvSpPr>
        <p:spPr>
          <a:xfrm>
            <a:off x="228600" y="5449680"/>
            <a:ext cx="8533800" cy="912240"/>
          </a:xfrm>
          <a:prstGeom prst="rect">
            <a:avLst/>
          </a:prstGeom>
          <a:noFill/>
          <a:ln>
            <a:noFill/>
          </a:ln>
        </p:spPr>
        <p:txBody>
          <a:bodyPr lIns="90000" rIns="90000" tIns="45000" bIns="45000"/>
          <a:p>
            <a:pPr>
              <a:lnSpc>
                <a:spcPct val="100000"/>
              </a:lnSpc>
            </a:pPr>
            <a:r>
              <a:rPr lang="en-US">
                <a:solidFill>
                  <a:srgbClr val="000000"/>
                </a:solidFill>
                <a:latin typeface="Calibri"/>
              </a:rPr>
              <a:t>In this example weighting scheme, the larger values in each row are given more weight, but the rank weights can be distributed to give a range of weighting schemes. </a:t>
            </a:r>
            <a:endParaRPr/>
          </a:p>
        </p:txBody>
      </p:sp>
      <p:sp>
        <p:nvSpPr>
          <p:cNvPr id="203" name="CustomShape 8"/>
          <p:cNvSpPr/>
          <p:nvPr/>
        </p:nvSpPr>
        <p:spPr>
          <a:xfrm>
            <a:off x="533520" y="1375920"/>
            <a:ext cx="7390800" cy="912240"/>
          </a:xfrm>
          <a:prstGeom prst="rect">
            <a:avLst/>
          </a:prstGeom>
          <a:noFill/>
          <a:ln>
            <a:noFill/>
          </a:ln>
        </p:spPr>
        <p:txBody>
          <a:bodyPr lIns="90000" rIns="90000" tIns="45000" bIns="45000"/>
          <a:p>
            <a:pPr>
              <a:lnSpc>
                <a:spcPct val="100000"/>
              </a:lnSpc>
            </a:pPr>
            <a:r>
              <a:rPr lang="en-US">
                <a:solidFill>
                  <a:srgbClr val="000000"/>
                </a:solidFill>
                <a:latin typeface="Calibri"/>
              </a:rPr>
              <a:t>OWA is a method to aggregate data which weights based on </a:t>
            </a:r>
            <a:r>
              <a:rPr i="1" lang="en-US">
                <a:solidFill>
                  <a:srgbClr val="000000"/>
                </a:solidFill>
                <a:latin typeface="Calibri"/>
              </a:rPr>
              <a:t>rank order</a:t>
            </a:r>
            <a:r>
              <a:rPr lang="en-US">
                <a:solidFill>
                  <a:srgbClr val="000000"/>
                </a:solidFill>
                <a:latin typeface="Calibri"/>
              </a:rPr>
              <a:t>.  Constituent Indicator values for each HUC are ranked largest to smallest.</a:t>
            </a:r>
            <a:endParaRPr/>
          </a:p>
        </p:txBody>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4" name="CustomShape 1"/>
          <p:cNvSpPr/>
          <p:nvPr/>
        </p:nvSpPr>
        <p:spPr>
          <a:xfrm>
            <a:off x="457200" y="1522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Examples: OWA</a:t>
            </a:r>
            <a:endParaRPr/>
          </a:p>
        </p:txBody>
      </p:sp>
      <p:graphicFrame>
        <p:nvGraphicFramePr>
          <p:cNvPr id="205" name="Table 2"/>
          <p:cNvGraphicFramePr/>
          <p:nvPr/>
        </p:nvGraphicFramePr>
        <p:xfrm>
          <a:off x="533520" y="1981080"/>
          <a:ext cx="8000280" cy="4578120"/>
        </p:xfrm>
        <a:graphic>
          <a:graphicData uri="http://schemas.openxmlformats.org/drawingml/2006/table">
            <a:tbl>
              <a:tblPr/>
              <a:tblGrid>
                <a:gridCol w="685800"/>
                <a:gridCol w="945360"/>
                <a:gridCol w="1475640"/>
                <a:gridCol w="4893840"/>
              </a:tblGrid>
              <a:tr h="823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b="1" lang="en-US" sz="1100">
                          <a:solidFill>
                            <a:srgbClr val="ffffff"/>
                          </a:solidFill>
                          <a:latin typeface="Calibri"/>
                          <a:ea typeface="Calibri"/>
                        </a:rPr>
                        <a:t>Standardized Precipitation</a:t>
                      </a:r>
                      <a:endParaRPr/>
                    </a:p>
                  </a:txBody>
                  <a:tcPr/>
                </a:tc>
                <a:tc>
                  <a:txBody>
                    <a:bodyPr/>
                    <a:p>
                      <a:pPr algn="ctr">
                        <a:lnSpc>
                          <a:spcPct val="115000"/>
                        </a:lnSpc>
                      </a:pPr>
                      <a:r>
                        <a:rPr b="1" lang="en-US" sz="1100">
                          <a:solidFill>
                            <a:srgbClr val="ffffff"/>
                          </a:solidFill>
                          <a:latin typeface="Calibri"/>
                          <a:ea typeface="Calibri"/>
                        </a:rPr>
                        <a:t>Standardized People in Flood Plain</a:t>
                      </a:r>
                      <a:endParaRPr/>
                    </a:p>
                  </a:txBody>
                  <a:tcPr/>
                </a:tc>
                <a:tc>
                  <a:txBody>
                    <a:bodyPr/>
                    <a:p>
                      <a:pPr algn="ctr">
                        <a:lnSpc>
                          <a:spcPct val="115000"/>
                        </a:lnSpc>
                      </a:pPr>
                      <a:r>
                        <a:rPr b="1" lang="en-US" sz="1100">
                          <a:solidFill>
                            <a:srgbClr val="ffffff"/>
                          </a:solidFill>
                          <a:latin typeface="Calibri"/>
                          <a:ea typeface="Calibri"/>
                        </a:rPr>
                        <a:t>Ordered Weighted Average</a:t>
                      </a:r>
                      <a:endParaRPr/>
                    </a:p>
                  </a:txBody>
                  <a:tcPr/>
                </a:tc>
              </a:tr>
              <a:tr h="360000">
                <a:tc>
                  <a:txBody>
                    <a:bodyPr/>
                    <a:p>
                      <a:pPr algn="ctr">
                        <a:lnSpc>
                          <a:spcPct val="115000"/>
                        </a:lnSpc>
                      </a:pPr>
                      <a:r>
                        <a:rPr lang="en-US">
                          <a:solidFill>
                            <a:srgbClr val="000000"/>
                          </a:solidFill>
                          <a:latin typeface="Calibri"/>
                        </a:rPr>
                        <a:t>100</a:t>
                      </a:r>
                      <a:endParaRPr/>
                    </a:p>
                  </a:txBody>
                  <a:tcPr/>
                </a:tc>
                <a:tc>
                  <a:txBody>
                    <a:bodyPr/>
                    <a:p>
                      <a:pPr algn="ctr">
                        <a:lnSpc>
                          <a:spcPct val="115000"/>
                        </a:lnSpc>
                      </a:pPr>
                      <a:r>
                        <a:rPr lang="en-US">
                          <a:solidFill>
                            <a:srgbClr val="000000"/>
                          </a:solidFill>
                          <a:latin typeface="Calibri"/>
                        </a:rPr>
                        <a:t>0.1</a:t>
                      </a:r>
                      <a:endParaRPr/>
                    </a:p>
                  </a:txBody>
                  <a:tcPr/>
                </a:tc>
                <a:tc>
                  <a:txBody>
                    <a:bodyPr/>
                    <a:p>
                      <a:pPr algn="ctr">
                        <a:lnSpc>
                          <a:spcPct val="115000"/>
                        </a:lnSpc>
                      </a:pPr>
                      <a:r>
                        <a:rPr lang="en-US">
                          <a:solidFill>
                            <a:srgbClr val="000000"/>
                          </a:solidFill>
                          <a:latin typeface="Calibri"/>
                        </a:rPr>
                        <a:t>0.4</a:t>
                      </a:r>
                      <a:endParaRPr/>
                    </a:p>
                  </a:txBody>
                  <a:tcPr/>
                </a:tc>
                <a:tc>
                  <a:txBody>
                    <a:bodyPr/>
                    <a:p>
                      <a:pPr>
                        <a:lnSpc>
                          <a:spcPct val="100000"/>
                        </a:lnSpc>
                      </a:pPr>
                      <a:r>
                        <a:rPr lang="en-US">
                          <a:solidFill>
                            <a:srgbClr val="000000"/>
                          </a:solidFill>
                          <a:latin typeface="Calibri"/>
                        </a:rPr>
                        <a:t>= (</a:t>
                      </a:r>
                      <a:r>
                        <a:rPr lang="en-US">
                          <a:solidFill>
                            <a:srgbClr val="00b050"/>
                          </a:solidFill>
                          <a:latin typeface="Calibri"/>
                        </a:rPr>
                        <a:t>0.2</a:t>
                      </a:r>
                      <a:r>
                        <a:rPr lang="en-US">
                          <a:solidFill>
                            <a:srgbClr val="000000"/>
                          </a:solidFill>
                          <a:latin typeface="Calibri"/>
                        </a:rPr>
                        <a:t> * 0.1) + (</a:t>
                      </a:r>
                      <a:r>
                        <a:rPr lang="en-US">
                          <a:solidFill>
                            <a:srgbClr val="ff0000"/>
                          </a:solidFill>
                          <a:latin typeface="Calibri"/>
                        </a:rPr>
                        <a:t>0.8</a:t>
                      </a:r>
                      <a:r>
                        <a:rPr lang="en-US">
                          <a:solidFill>
                            <a:srgbClr val="000000"/>
                          </a:solidFill>
                          <a:latin typeface="Calibri"/>
                        </a:rPr>
                        <a:t> * 0.4) = 0.34</a:t>
                      </a:r>
                      <a:endParaRPr/>
                    </a:p>
                  </a:txBody>
                  <a:tcPr/>
                </a:tc>
              </a:tr>
              <a:tr h="431640">
                <a:tc>
                  <a:txBody>
                    <a:bodyPr/>
                    <a:p>
                      <a:pPr algn="ctr">
                        <a:lnSpc>
                          <a:spcPct val="115000"/>
                        </a:lnSpc>
                      </a:pPr>
                      <a:r>
                        <a:rPr lang="en-US">
                          <a:solidFill>
                            <a:srgbClr val="000000"/>
                          </a:solidFill>
                          <a:latin typeface="Calibri"/>
                        </a:rPr>
                        <a:t>101</a:t>
                      </a:r>
                      <a:endParaRPr/>
                    </a:p>
                  </a:txBody>
                  <a:tcPr/>
                </a:tc>
                <a:tc>
                  <a:txBody>
                    <a:bodyPr/>
                    <a:p>
                      <a:pPr algn="ctr">
                        <a:lnSpc>
                          <a:spcPct val="115000"/>
                        </a:lnSpc>
                      </a:pPr>
                      <a:r>
                        <a:rPr lang="en-US">
                          <a:solidFill>
                            <a:srgbClr val="000000"/>
                          </a:solidFill>
                          <a:latin typeface="Calibri"/>
                        </a:rPr>
                        <a:t>0.5</a:t>
                      </a:r>
                      <a:endParaRPr/>
                    </a:p>
                  </a:txBody>
                  <a:tcPr/>
                </a:tc>
                <a:tc>
                  <a:txBody>
                    <a:bodyPr/>
                    <a:p>
                      <a:pPr algn="ctr">
                        <a:lnSpc>
                          <a:spcPct val="115000"/>
                        </a:lnSpc>
                      </a:pPr>
                      <a:r>
                        <a:rPr lang="en-US">
                          <a:solidFill>
                            <a:srgbClr val="000000"/>
                          </a:solidFill>
                          <a:latin typeface="Calibri"/>
                        </a:rPr>
                        <a:t>0.7</a:t>
                      </a:r>
                      <a:endParaRPr/>
                    </a:p>
                  </a:txBody>
                  <a:tcPr/>
                </a:tc>
                <a:tc>
                  <a:tcPr/>
                </a:tc>
              </a:tr>
              <a:tr h="431640">
                <a:tc>
                  <a:txBody>
                    <a:bodyPr/>
                    <a:p>
                      <a:pPr algn="ctr">
                        <a:lnSpc>
                          <a:spcPct val="115000"/>
                        </a:lnSpc>
                      </a:pPr>
                      <a:r>
                        <a:rPr lang="en-US">
                          <a:solidFill>
                            <a:srgbClr val="000000"/>
                          </a:solidFill>
                          <a:latin typeface="Calibri"/>
                        </a:rPr>
                        <a:t>102</a:t>
                      </a:r>
                      <a:endParaRPr/>
                    </a:p>
                  </a:txBody>
                  <a:tcPr/>
                </a:tc>
                <a:tc>
                  <a:txBody>
                    <a:bodyPr/>
                    <a:p>
                      <a:pPr algn="ctr">
                        <a:lnSpc>
                          <a:spcPct val="115000"/>
                        </a:lnSpc>
                      </a:pPr>
                      <a:r>
                        <a:rPr lang="en-US">
                          <a:solidFill>
                            <a:srgbClr val="000000"/>
                          </a:solidFill>
                          <a:latin typeface="Calibri"/>
                        </a:rPr>
                        <a:t>0.7</a:t>
                      </a:r>
                      <a:endParaRPr/>
                    </a:p>
                  </a:txBody>
                  <a:tcPr/>
                </a:tc>
                <a:tc>
                  <a:txBody>
                    <a:bodyPr/>
                    <a:p>
                      <a:pPr algn="ctr">
                        <a:lnSpc>
                          <a:spcPct val="115000"/>
                        </a:lnSpc>
                      </a:pPr>
                      <a:r>
                        <a:rPr lang="en-US">
                          <a:solidFill>
                            <a:srgbClr val="000000"/>
                          </a:solidFill>
                          <a:latin typeface="Calibri"/>
                        </a:rPr>
                        <a:t>0.5</a:t>
                      </a:r>
                      <a:endParaRPr/>
                    </a:p>
                  </a:txBody>
                  <a:tcPr/>
                </a:tc>
                <a:tc>
                  <a:tcPr/>
                </a:tc>
              </a:tr>
              <a:tr h="431640">
                <a:tc>
                  <a:txBody>
                    <a:bodyPr/>
                    <a:p>
                      <a:pPr algn="ctr">
                        <a:lnSpc>
                          <a:spcPct val="115000"/>
                        </a:lnSpc>
                      </a:pPr>
                      <a:r>
                        <a:rPr lang="en-US">
                          <a:solidFill>
                            <a:srgbClr val="000000"/>
                          </a:solidFill>
                          <a:latin typeface="Calibri"/>
                        </a:rPr>
                        <a:t>103</a:t>
                      </a:r>
                      <a:endParaRPr/>
                    </a:p>
                  </a:txBody>
                  <a:tcPr/>
                </a:tc>
                <a:tc>
                  <a:txBody>
                    <a:bodyPr/>
                    <a:p>
                      <a:pPr algn="ctr">
                        <a:lnSpc>
                          <a:spcPct val="115000"/>
                        </a:lnSpc>
                      </a:pPr>
                      <a:r>
                        <a:rPr lang="en-US">
                          <a:solidFill>
                            <a:srgbClr val="000000"/>
                          </a:solidFill>
                          <a:latin typeface="Calibri"/>
                        </a:rPr>
                        <a:t>0.8</a:t>
                      </a:r>
                      <a:endParaRPr/>
                    </a:p>
                  </a:txBody>
                  <a:tcPr/>
                </a:tc>
                <a:tc>
                  <a:txBody>
                    <a:bodyPr/>
                    <a:p>
                      <a:pPr algn="ctr">
                        <a:lnSpc>
                          <a:spcPct val="115000"/>
                        </a:lnSpc>
                      </a:pPr>
                      <a:r>
                        <a:rPr lang="en-US">
                          <a:solidFill>
                            <a:srgbClr val="000000"/>
                          </a:solidFill>
                          <a:latin typeface="Calibri"/>
                        </a:rPr>
                        <a:t>0.6</a:t>
                      </a:r>
                      <a:endParaRPr/>
                    </a:p>
                  </a:txBody>
                  <a:tcPr/>
                </a:tc>
                <a:tc>
                  <a:tcPr/>
                </a:tc>
              </a:tr>
              <a:tr h="431640">
                <a:tc>
                  <a:txBody>
                    <a:bodyPr/>
                    <a:p>
                      <a:pPr algn="ctr">
                        <a:lnSpc>
                          <a:spcPct val="115000"/>
                        </a:lnSpc>
                      </a:pPr>
                      <a:r>
                        <a:rPr lang="en-US">
                          <a:solidFill>
                            <a:srgbClr val="000000"/>
                          </a:solidFill>
                          <a:latin typeface="Calibri"/>
                        </a:rPr>
                        <a:t>201</a:t>
                      </a:r>
                      <a:endParaRPr/>
                    </a:p>
                  </a:txBody>
                  <a:tcPr/>
                </a:tc>
                <a:tc>
                  <a:txBody>
                    <a:bodyPr/>
                    <a:p>
                      <a:pPr algn="ctr">
                        <a:lnSpc>
                          <a:spcPct val="115000"/>
                        </a:lnSpc>
                      </a:pPr>
                      <a:r>
                        <a:rPr lang="en-US">
                          <a:solidFill>
                            <a:srgbClr val="000000"/>
                          </a:solidFill>
                          <a:latin typeface="Calibri"/>
                        </a:rPr>
                        <a:t>0.6</a:t>
                      </a:r>
                      <a:endParaRPr/>
                    </a:p>
                  </a:txBody>
                  <a:tcPr/>
                </a:tc>
                <a:tc>
                  <a:txBody>
                    <a:bodyPr/>
                    <a:p>
                      <a:pPr algn="ctr">
                        <a:lnSpc>
                          <a:spcPct val="115000"/>
                        </a:lnSpc>
                      </a:pPr>
                      <a:r>
                        <a:rPr lang="en-US">
                          <a:solidFill>
                            <a:srgbClr val="000000"/>
                          </a:solidFill>
                          <a:latin typeface="Calibri"/>
                        </a:rPr>
                        <a:t>0.8</a:t>
                      </a:r>
                      <a:endParaRPr/>
                    </a:p>
                  </a:txBody>
                  <a:tcPr/>
                </a:tc>
                <a:tc>
                  <a:tcPr/>
                </a:tc>
              </a:tr>
              <a:tr h="431640">
                <a:tc>
                  <a:txBody>
                    <a:bodyPr/>
                    <a:p>
                      <a:pPr algn="ctr">
                        <a:lnSpc>
                          <a:spcPct val="115000"/>
                        </a:lnSpc>
                      </a:pPr>
                      <a:r>
                        <a:rPr lang="en-US">
                          <a:solidFill>
                            <a:srgbClr val="000000"/>
                          </a:solidFill>
                          <a:latin typeface="Calibri"/>
                        </a:rPr>
                        <a:t>202</a:t>
                      </a:r>
                      <a:endParaRPr/>
                    </a:p>
                  </a:txBody>
                  <a:tcPr/>
                </a:tc>
                <a:tc>
                  <a:txBody>
                    <a:bodyPr/>
                    <a:p>
                      <a:pPr algn="ctr">
                        <a:lnSpc>
                          <a:spcPct val="115000"/>
                        </a:lnSpc>
                      </a:pPr>
                      <a:r>
                        <a:rPr lang="en-US">
                          <a:solidFill>
                            <a:srgbClr val="000000"/>
                          </a:solidFill>
                          <a:latin typeface="Calibri"/>
                        </a:rPr>
                        <a:t>0.4</a:t>
                      </a:r>
                      <a:endParaRPr/>
                    </a:p>
                  </a:txBody>
                  <a:tcPr/>
                </a:tc>
                <a:tc>
                  <a:txBody>
                    <a:bodyPr/>
                    <a:p>
                      <a:pPr algn="ctr">
                        <a:lnSpc>
                          <a:spcPct val="115000"/>
                        </a:lnSpc>
                      </a:pPr>
                      <a:r>
                        <a:rPr lang="en-US">
                          <a:solidFill>
                            <a:srgbClr val="000000"/>
                          </a:solidFill>
                          <a:latin typeface="Calibri"/>
                        </a:rPr>
                        <a:t>0.9</a:t>
                      </a:r>
                      <a:endParaRPr/>
                    </a:p>
                  </a:txBody>
                  <a:tcPr/>
                </a:tc>
                <a:tc>
                  <a:tcPr/>
                </a:tc>
              </a:tr>
              <a:tr h="431640">
                <a:tc>
                  <a:txBody>
                    <a:bodyPr/>
                    <a:p>
                      <a:pPr algn="ctr">
                        <a:lnSpc>
                          <a:spcPct val="115000"/>
                        </a:lnSpc>
                      </a:pPr>
                      <a:r>
                        <a:rPr lang="en-US">
                          <a:solidFill>
                            <a:srgbClr val="000000"/>
                          </a:solidFill>
                          <a:latin typeface="Calibri"/>
                        </a:rPr>
                        <a:t>203</a:t>
                      </a:r>
                      <a:endParaRPr/>
                    </a:p>
                  </a:txBody>
                  <a:tcPr/>
                </a:tc>
                <a:tc>
                  <a:txBody>
                    <a:bodyPr/>
                    <a:p>
                      <a:pPr algn="ctr">
                        <a:lnSpc>
                          <a:spcPct val="115000"/>
                        </a:lnSpc>
                      </a:pPr>
                      <a:r>
                        <a:rPr lang="en-US">
                          <a:solidFill>
                            <a:srgbClr val="000000"/>
                          </a:solidFill>
                          <a:latin typeface="Calibri"/>
                        </a:rPr>
                        <a:t>0.3</a:t>
                      </a:r>
                      <a:endParaRPr/>
                    </a:p>
                  </a:txBody>
                  <a:tcPr/>
                </a:tc>
                <a:tc>
                  <a:txBody>
                    <a:bodyPr/>
                    <a:p>
                      <a:pPr algn="ctr">
                        <a:lnSpc>
                          <a:spcPct val="115000"/>
                        </a:lnSpc>
                      </a:pPr>
                      <a:r>
                        <a:rPr lang="en-US">
                          <a:solidFill>
                            <a:srgbClr val="000000"/>
                          </a:solidFill>
                          <a:latin typeface="Calibri"/>
                        </a:rPr>
                        <a:t>1.0</a:t>
                      </a:r>
                      <a:endParaRPr/>
                    </a:p>
                  </a:txBody>
                  <a:tcPr/>
                </a:tc>
                <a:tc>
                  <a:tcPr/>
                </a:tc>
              </a:tr>
              <a:tr h="431640">
                <a:tc>
                  <a:txBody>
                    <a:bodyPr/>
                    <a:p>
                      <a:pPr algn="ctr">
                        <a:lnSpc>
                          <a:spcPct val="115000"/>
                        </a:lnSpc>
                      </a:pPr>
                      <a:r>
                        <a:rPr lang="en-US">
                          <a:solidFill>
                            <a:srgbClr val="000000"/>
                          </a:solidFill>
                          <a:latin typeface="Calibri"/>
                        </a:rPr>
                        <a:t>965</a:t>
                      </a:r>
                      <a:endParaRPr/>
                    </a:p>
                  </a:txBody>
                  <a:tcPr/>
                </a:tc>
                <a:tc>
                  <a:txBody>
                    <a:bodyPr/>
                    <a:p>
                      <a:pPr algn="ctr">
                        <a:lnSpc>
                          <a:spcPct val="115000"/>
                        </a:lnSpc>
                      </a:pPr>
                      <a:r>
                        <a:rPr lang="en-US">
                          <a:solidFill>
                            <a:srgbClr val="000000"/>
                          </a:solidFill>
                          <a:latin typeface="Calibri"/>
                        </a:rPr>
                        <a:t>0.2</a:t>
                      </a:r>
                      <a:endParaRPr/>
                    </a:p>
                  </a:txBody>
                  <a:tcPr/>
                </a:tc>
                <a:tc>
                  <a:txBody>
                    <a:bodyPr/>
                    <a:p>
                      <a:pPr algn="ctr">
                        <a:lnSpc>
                          <a:spcPct val="115000"/>
                        </a:lnSpc>
                      </a:pPr>
                      <a:r>
                        <a:rPr lang="en-US">
                          <a:solidFill>
                            <a:srgbClr val="000000"/>
                          </a:solidFill>
                          <a:latin typeface="Calibri"/>
                        </a:rPr>
                        <a:t>0.3</a:t>
                      </a:r>
                      <a:endParaRPr/>
                    </a:p>
                  </a:txBody>
                  <a:tcPr/>
                </a:tc>
                <a:tc>
                  <a:tcPr/>
                </a:tc>
              </a:tr>
              <a:tr h="668160">
                <a:tc>
                  <a:txBody>
                    <a:bodyPr/>
                    <a:p>
                      <a:pPr algn="ctr">
                        <a:lnSpc>
                          <a:spcPct val="115000"/>
                        </a:lnSpc>
                      </a:pPr>
                      <a:r>
                        <a:rPr lang="en-US">
                          <a:solidFill>
                            <a:srgbClr val="000000"/>
                          </a:solidFill>
                          <a:latin typeface="Calibri"/>
                        </a:rPr>
                        <a:t>1810</a:t>
                      </a:r>
                      <a:endParaRPr/>
                    </a:p>
                  </a:txBody>
                  <a:tcPr/>
                </a:tc>
                <a:tc>
                  <a:txBody>
                    <a:bodyPr/>
                    <a:p>
                      <a:pPr algn="ctr">
                        <a:lnSpc>
                          <a:spcPct val="115000"/>
                        </a:lnSpc>
                      </a:pPr>
                      <a:r>
                        <a:rPr lang="en-US">
                          <a:solidFill>
                            <a:srgbClr val="000000"/>
                          </a:solidFill>
                          <a:latin typeface="Calibri"/>
                        </a:rPr>
                        <a:t>1.0</a:t>
                      </a:r>
                      <a:endParaRPr/>
                    </a:p>
                  </a:txBody>
                  <a:tcPr/>
                </a:tc>
                <a:tc>
                  <a:txBody>
                    <a:bodyPr/>
                    <a:p>
                      <a:pPr algn="ctr">
                        <a:lnSpc>
                          <a:spcPct val="115000"/>
                        </a:lnSpc>
                      </a:pPr>
                      <a:r>
                        <a:rPr lang="en-US">
                          <a:solidFill>
                            <a:srgbClr val="000000"/>
                          </a:solidFill>
                          <a:latin typeface="Calibri"/>
                        </a:rPr>
                        <a:t>0.2</a:t>
                      </a:r>
                      <a:endParaRPr/>
                    </a:p>
                  </a:txBody>
                  <a:tcPr/>
                </a:tc>
                <a:tc>
                  <a:tcPr/>
                </a:tc>
              </a:tr>
              <a:tr h="668160">
                <a:tc>
                  <a:txBody>
                    <a:bodyPr/>
                    <a:p>
                      <a:pPr algn="ctr">
                        <a:lnSpc>
                          <a:spcPct val="115000"/>
                        </a:lnSpc>
                      </a:pPr>
                      <a:r>
                        <a:rPr lang="en-US">
                          <a:solidFill>
                            <a:srgbClr val="000000"/>
                          </a:solidFill>
                          <a:latin typeface="Calibri"/>
                        </a:rPr>
                        <a:t>1805</a:t>
                      </a:r>
                      <a:endParaRPr/>
                    </a:p>
                  </a:txBody>
                  <a:tcPr/>
                </a:tc>
                <a:tc>
                  <a:txBody>
                    <a:bodyPr/>
                    <a:p>
                      <a:pPr algn="ctr">
                        <a:lnSpc>
                          <a:spcPct val="115000"/>
                        </a:lnSpc>
                      </a:pPr>
                      <a:r>
                        <a:rPr lang="en-US">
                          <a:solidFill>
                            <a:srgbClr val="000000"/>
                          </a:solidFill>
                          <a:latin typeface="Calibri"/>
                        </a:rPr>
                        <a:t>0.9</a:t>
                      </a:r>
                      <a:endParaRPr/>
                    </a:p>
                  </a:txBody>
                  <a:tcPr/>
                </a:tc>
                <a:tc>
                  <a:txBody>
                    <a:bodyPr/>
                    <a:p>
                      <a:pPr algn="ctr">
                        <a:lnSpc>
                          <a:spcPct val="115000"/>
                        </a:lnSpc>
                      </a:pPr>
                      <a:r>
                        <a:rPr lang="en-US">
                          <a:solidFill>
                            <a:srgbClr val="000000"/>
                          </a:solidFill>
                          <a:latin typeface="Calibri"/>
                        </a:rPr>
                        <a:t>0.1</a:t>
                      </a:r>
                      <a:endParaRPr/>
                    </a:p>
                  </a:txBody>
                  <a:tcPr/>
                </a:tc>
                <a:tc>
                  <a:tcPr/>
                </a:tc>
              </a:tr>
            </a:tbl>
          </a:graphicData>
        </a:graphic>
      </p:graphicFrame>
      <p:sp>
        <p:nvSpPr>
          <p:cNvPr id="206" name="CustomShape 3"/>
          <p:cNvSpPr/>
          <p:nvPr/>
        </p:nvSpPr>
        <p:spPr>
          <a:xfrm>
            <a:off x="685800" y="914400"/>
            <a:ext cx="3276000" cy="912960"/>
          </a:xfrm>
          <a:prstGeom prst="rect">
            <a:avLst/>
          </a:prstGeom>
          <a:noFill/>
          <a:ln>
            <a:noFill/>
          </a:ln>
        </p:spPr>
        <p:txBody>
          <a:bodyPr lIns="90000" rIns="90000" tIns="45000" bIns="45000"/>
          <a:p>
            <a:r>
              <a:rPr b="1" lang="en-US" u="sng">
                <a:solidFill>
                  <a:srgbClr val="ff0000"/>
                </a:solidFill>
                <a:latin typeface="Calibri"/>
              </a:rPr>
              <a:t>Rank</a:t>
            </a:r>
            <a:r>
              <a:rPr b="1" lang="en-US" u="sng">
                <a:solidFill>
                  <a:srgbClr val="000000"/>
                </a:solidFill>
                <a:latin typeface="Calibri"/>
              </a:rPr>
              <a:t> Weights: </a:t>
            </a:r>
            <a:endParaRPr/>
          </a:p>
          <a:p>
            <a:r>
              <a:rPr lang="en-US">
                <a:solidFill>
                  <a:srgbClr val="000000"/>
                </a:solidFill>
                <a:latin typeface="Calibri"/>
              </a:rPr>
              <a:t>Rank 1 = </a:t>
            </a:r>
            <a:r>
              <a:rPr lang="en-US">
                <a:solidFill>
                  <a:srgbClr val="ff0000"/>
                </a:solidFill>
                <a:latin typeface="Calibri"/>
              </a:rPr>
              <a:t>0.8</a:t>
            </a:r>
            <a:endParaRPr/>
          </a:p>
          <a:p>
            <a:pPr>
              <a:lnSpc>
                <a:spcPct val="100000"/>
              </a:lnSpc>
            </a:pPr>
            <a:r>
              <a:rPr lang="en-US">
                <a:solidFill>
                  <a:srgbClr val="000000"/>
                </a:solidFill>
                <a:latin typeface="Calibri"/>
              </a:rPr>
              <a:t>Rank 2 = </a:t>
            </a:r>
            <a:r>
              <a:rPr lang="en-US">
                <a:solidFill>
                  <a:srgbClr val="00b050"/>
                </a:solidFill>
                <a:latin typeface="Calibri"/>
              </a:rPr>
              <a:t>0.2</a:t>
            </a:r>
            <a:endParaRPr/>
          </a:p>
        </p:txBody>
      </p:sp>
      <p:sp>
        <p:nvSpPr>
          <p:cNvPr id="207" name="CustomShape 4"/>
          <p:cNvSpPr/>
          <p:nvPr/>
        </p:nvSpPr>
        <p:spPr>
          <a:xfrm>
            <a:off x="3718800" y="3749040"/>
            <a:ext cx="4876200" cy="2283840"/>
          </a:xfrm>
          <a:prstGeom prst="rect">
            <a:avLst/>
          </a:prstGeom>
          <a:solidFill>
            <a:srgbClr val="ffffff"/>
          </a:solidFill>
          <a:ln w="25560">
            <a:solidFill>
              <a:srgbClr val="000000"/>
            </a:solidFill>
            <a:round/>
          </a:ln>
        </p:spPr>
        <p:txBody>
          <a:bodyPr lIns="90000" rIns="90000" tIns="45000" bIns="45000"/>
          <a:p>
            <a:pPr>
              <a:lnSpc>
                <a:spcPct val="100000"/>
              </a:lnSpc>
            </a:pPr>
            <a:r>
              <a:rPr lang="en-US">
                <a:solidFill>
                  <a:srgbClr val="000000"/>
                </a:solidFill>
                <a:latin typeface="Calibri"/>
              </a:rPr>
              <a:t>First, the two attributes are ranked: in this case, the number of people in the flood plain is larger than the standardized precipitation (0.4 &gt; 0.1), so it received rank 1.  Precipitation received rank 2.  We then multiple by the appropriate rank weight to get our final valuation.</a:t>
            </a:r>
            <a:endParaRPr/>
          </a:p>
        </p:txBody>
      </p:sp>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8" name="CustomShape 1"/>
          <p:cNvSpPr/>
          <p:nvPr/>
        </p:nvSpPr>
        <p:spPr>
          <a:xfrm>
            <a:off x="457200" y="1522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Examples: OWA</a:t>
            </a:r>
            <a:endParaRPr/>
          </a:p>
        </p:txBody>
      </p:sp>
      <p:graphicFrame>
        <p:nvGraphicFramePr>
          <p:cNvPr id="209" name="Table 2"/>
          <p:cNvGraphicFramePr/>
          <p:nvPr/>
        </p:nvGraphicFramePr>
        <p:xfrm>
          <a:off x="533520" y="1981080"/>
          <a:ext cx="8000280" cy="4705200"/>
        </p:xfrm>
        <a:graphic>
          <a:graphicData uri="http://schemas.openxmlformats.org/drawingml/2006/table">
            <a:tbl>
              <a:tblPr/>
              <a:tblGrid>
                <a:gridCol w="685800"/>
                <a:gridCol w="945360"/>
                <a:gridCol w="1475640"/>
                <a:gridCol w="4893840"/>
              </a:tblGrid>
              <a:tr h="823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b="1" lang="en-US" sz="1100">
                          <a:solidFill>
                            <a:srgbClr val="ffffff"/>
                          </a:solidFill>
                          <a:latin typeface="Calibri"/>
                          <a:ea typeface="Calibri"/>
                        </a:rPr>
                        <a:t>Standardized Precipitation</a:t>
                      </a:r>
                      <a:endParaRPr/>
                    </a:p>
                  </a:txBody>
                  <a:tcPr/>
                </a:tc>
                <a:tc>
                  <a:txBody>
                    <a:bodyPr/>
                    <a:p>
                      <a:pPr algn="ctr">
                        <a:lnSpc>
                          <a:spcPct val="115000"/>
                        </a:lnSpc>
                      </a:pPr>
                      <a:r>
                        <a:rPr b="1" lang="en-US" sz="1100">
                          <a:solidFill>
                            <a:srgbClr val="ffffff"/>
                          </a:solidFill>
                          <a:latin typeface="Calibri"/>
                          <a:ea typeface="Calibri"/>
                        </a:rPr>
                        <a:t>Standardized People in Flood Plain</a:t>
                      </a:r>
                      <a:endParaRPr/>
                    </a:p>
                  </a:txBody>
                  <a:tcPr/>
                </a:tc>
                <a:tc>
                  <a:txBody>
                    <a:bodyPr/>
                    <a:p>
                      <a:pPr algn="ctr">
                        <a:lnSpc>
                          <a:spcPct val="115000"/>
                        </a:lnSpc>
                      </a:pPr>
                      <a:r>
                        <a:rPr b="1" lang="en-US" sz="1100">
                          <a:solidFill>
                            <a:srgbClr val="ffffff"/>
                          </a:solidFill>
                          <a:latin typeface="Calibri"/>
                          <a:ea typeface="Calibri"/>
                        </a:rPr>
                        <a:t>Ordered Weighted Average</a:t>
                      </a:r>
                      <a:endParaRPr/>
                    </a:p>
                    <a:p>
                      <a:pPr algn="ctr">
                        <a:lnSpc>
                          <a:spcPct val="115000"/>
                        </a:lnSpc>
                      </a:pPr>
                      <a:endParaRPr/>
                    </a:p>
                  </a:txBody>
                  <a:tcPr/>
                </a:tc>
              </a:tr>
              <a:tr h="360000">
                <a:tc>
                  <a:txBody>
                    <a:bodyPr/>
                    <a:p>
                      <a:pPr algn="ctr">
                        <a:lnSpc>
                          <a:spcPct val="115000"/>
                        </a:lnSpc>
                      </a:pPr>
                      <a:r>
                        <a:rPr lang="en-US">
                          <a:solidFill>
                            <a:srgbClr val="000000"/>
                          </a:solidFill>
                          <a:latin typeface="Calibri"/>
                        </a:rPr>
                        <a:t>100</a:t>
                      </a:r>
                      <a:endParaRPr/>
                    </a:p>
                  </a:txBody>
                  <a:tcPr/>
                </a:tc>
                <a:tc>
                  <a:txBody>
                    <a:bodyPr/>
                    <a:p>
                      <a:pPr algn="ctr">
                        <a:lnSpc>
                          <a:spcPct val="115000"/>
                        </a:lnSpc>
                      </a:pPr>
                      <a:r>
                        <a:rPr lang="en-US">
                          <a:solidFill>
                            <a:srgbClr val="000000"/>
                          </a:solidFill>
                          <a:latin typeface="Calibri"/>
                        </a:rPr>
                        <a:t>0.1</a:t>
                      </a:r>
                      <a:endParaRPr/>
                    </a:p>
                  </a:txBody>
                  <a:tcPr/>
                </a:tc>
                <a:tc>
                  <a:txBody>
                    <a:bodyPr/>
                    <a:p>
                      <a:pPr algn="ctr">
                        <a:lnSpc>
                          <a:spcPct val="115000"/>
                        </a:lnSpc>
                      </a:pPr>
                      <a:r>
                        <a:rPr lang="en-US">
                          <a:solidFill>
                            <a:srgbClr val="000000"/>
                          </a:solidFill>
                          <a:latin typeface="Calibri"/>
                        </a:rPr>
                        <a:t>0.4</a:t>
                      </a:r>
                      <a:endParaRPr/>
                    </a:p>
                  </a:txBody>
                  <a:tcPr/>
                </a:tc>
                <a:tc>
                  <a:txBody>
                    <a:bodyPr/>
                    <a:p>
                      <a:pPr>
                        <a:lnSpc>
                          <a:spcPct val="100000"/>
                        </a:lnSpc>
                      </a:pPr>
                      <a:r>
                        <a:rPr lang="en-US">
                          <a:solidFill>
                            <a:srgbClr val="000000"/>
                          </a:solidFill>
                          <a:latin typeface="Calibri"/>
                        </a:rPr>
                        <a:t>= (</a:t>
                      </a:r>
                      <a:r>
                        <a:rPr lang="en-US">
                          <a:solidFill>
                            <a:srgbClr val="00b050"/>
                          </a:solidFill>
                          <a:latin typeface="Calibri"/>
                        </a:rPr>
                        <a:t>0.2</a:t>
                      </a:r>
                      <a:r>
                        <a:rPr lang="en-US">
                          <a:solidFill>
                            <a:srgbClr val="000000"/>
                          </a:solidFill>
                          <a:latin typeface="Calibri"/>
                        </a:rPr>
                        <a:t> * 0.1) + (</a:t>
                      </a:r>
                      <a:r>
                        <a:rPr lang="en-US">
                          <a:solidFill>
                            <a:srgbClr val="ff0000"/>
                          </a:solidFill>
                          <a:latin typeface="Calibri"/>
                        </a:rPr>
                        <a:t>0.8</a:t>
                      </a:r>
                      <a:r>
                        <a:rPr lang="en-US">
                          <a:solidFill>
                            <a:srgbClr val="000000"/>
                          </a:solidFill>
                          <a:latin typeface="Calibri"/>
                        </a:rPr>
                        <a:t> * 0.4) = 0.34</a:t>
                      </a:r>
                      <a:endParaRPr/>
                    </a:p>
                  </a:txBody>
                  <a:tcPr/>
                </a:tc>
              </a:tr>
              <a:tr h="360000">
                <a:tc>
                  <a:txBody>
                    <a:bodyPr/>
                    <a:p>
                      <a:pPr algn="ctr">
                        <a:lnSpc>
                          <a:spcPct val="115000"/>
                        </a:lnSpc>
                      </a:pPr>
                      <a:r>
                        <a:rPr lang="en-US">
                          <a:solidFill>
                            <a:srgbClr val="000000"/>
                          </a:solidFill>
                          <a:latin typeface="Calibri"/>
                        </a:rPr>
                        <a:t>101</a:t>
                      </a:r>
                      <a:endParaRPr/>
                    </a:p>
                  </a:txBody>
                  <a:tcPr/>
                </a:tc>
                <a:tc>
                  <a:txBody>
                    <a:bodyPr/>
                    <a:p>
                      <a:pPr algn="ctr">
                        <a:lnSpc>
                          <a:spcPct val="115000"/>
                        </a:lnSpc>
                      </a:pPr>
                      <a:r>
                        <a:rPr lang="en-US">
                          <a:solidFill>
                            <a:srgbClr val="000000"/>
                          </a:solidFill>
                          <a:latin typeface="Calibri"/>
                        </a:rPr>
                        <a:t>0.5</a:t>
                      </a:r>
                      <a:endParaRPr/>
                    </a:p>
                  </a:txBody>
                  <a:tcPr/>
                </a:tc>
                <a:tc>
                  <a:txBody>
                    <a:bodyPr/>
                    <a:p>
                      <a:pPr algn="ctr">
                        <a:lnSpc>
                          <a:spcPct val="115000"/>
                        </a:lnSpc>
                      </a:pPr>
                      <a:r>
                        <a:rPr lang="en-US">
                          <a:solidFill>
                            <a:srgbClr val="000000"/>
                          </a:solidFill>
                          <a:latin typeface="Calibri"/>
                        </a:rPr>
                        <a:t>0.7</a:t>
                      </a:r>
                      <a:endParaRPr/>
                    </a:p>
                  </a:txBody>
                  <a:tcPr/>
                </a:tc>
                <a:tc>
                  <a:txBody>
                    <a:bodyPr/>
                    <a:p>
                      <a:pPr>
                        <a:lnSpc>
                          <a:spcPct val="100000"/>
                        </a:lnSpc>
                      </a:pPr>
                      <a:r>
                        <a:rPr lang="en-US">
                          <a:solidFill>
                            <a:srgbClr val="000000"/>
                          </a:solidFill>
                          <a:latin typeface="Calibri"/>
                        </a:rPr>
                        <a:t>= (</a:t>
                      </a:r>
                      <a:r>
                        <a:rPr lang="en-US">
                          <a:solidFill>
                            <a:srgbClr val="92d050"/>
                          </a:solidFill>
                          <a:latin typeface="Calibri"/>
                        </a:rPr>
                        <a:t>0.2</a:t>
                      </a:r>
                      <a:r>
                        <a:rPr lang="en-US">
                          <a:solidFill>
                            <a:srgbClr val="000000"/>
                          </a:solidFill>
                          <a:latin typeface="Calibri"/>
                        </a:rPr>
                        <a:t> * 0.5) + (</a:t>
                      </a:r>
                      <a:r>
                        <a:rPr lang="en-US">
                          <a:solidFill>
                            <a:srgbClr val="ff0000"/>
                          </a:solidFill>
                          <a:latin typeface="Calibri"/>
                        </a:rPr>
                        <a:t>0.8</a:t>
                      </a:r>
                      <a:r>
                        <a:rPr lang="en-US">
                          <a:solidFill>
                            <a:srgbClr val="000000"/>
                          </a:solidFill>
                          <a:latin typeface="Calibri"/>
                        </a:rPr>
                        <a:t> * 0.7) = 0.66</a:t>
                      </a:r>
                      <a:endParaRPr/>
                    </a:p>
                  </a:txBody>
                  <a:tcPr/>
                </a:tc>
              </a:tr>
              <a:tr h="360000">
                <a:tc>
                  <a:txBody>
                    <a:bodyPr/>
                    <a:p>
                      <a:pPr algn="ctr">
                        <a:lnSpc>
                          <a:spcPct val="115000"/>
                        </a:lnSpc>
                      </a:pPr>
                      <a:r>
                        <a:rPr lang="en-US">
                          <a:solidFill>
                            <a:srgbClr val="000000"/>
                          </a:solidFill>
                          <a:latin typeface="Calibri"/>
                        </a:rPr>
                        <a:t>102</a:t>
                      </a:r>
                      <a:endParaRPr/>
                    </a:p>
                  </a:txBody>
                  <a:tcPr/>
                </a:tc>
                <a:tc>
                  <a:txBody>
                    <a:bodyPr/>
                    <a:p>
                      <a:pPr algn="ctr">
                        <a:lnSpc>
                          <a:spcPct val="115000"/>
                        </a:lnSpc>
                      </a:pPr>
                      <a:r>
                        <a:rPr lang="en-US">
                          <a:solidFill>
                            <a:srgbClr val="000000"/>
                          </a:solidFill>
                          <a:latin typeface="Calibri"/>
                        </a:rPr>
                        <a:t>0.7</a:t>
                      </a:r>
                      <a:endParaRPr/>
                    </a:p>
                  </a:txBody>
                  <a:tcPr/>
                </a:tc>
                <a:tc>
                  <a:txBody>
                    <a:bodyPr/>
                    <a:p>
                      <a:pPr algn="ctr">
                        <a:lnSpc>
                          <a:spcPct val="115000"/>
                        </a:lnSpc>
                      </a:pPr>
                      <a:r>
                        <a:rPr lang="en-US">
                          <a:solidFill>
                            <a:srgbClr val="000000"/>
                          </a:solidFill>
                          <a:latin typeface="Calibri"/>
                        </a:rPr>
                        <a:t>0.5</a:t>
                      </a:r>
                      <a:endParaRPr/>
                    </a:p>
                  </a:txBody>
                  <a:tcPr/>
                </a:tc>
                <a:tc>
                  <a:txBody>
                    <a:bodyPr/>
                    <a:p>
                      <a:pPr>
                        <a:lnSpc>
                          <a:spcPct val="100000"/>
                        </a:lnSpc>
                      </a:pPr>
                      <a:r>
                        <a:rPr lang="en-US">
                          <a:solidFill>
                            <a:srgbClr val="000000"/>
                          </a:solidFill>
                          <a:latin typeface="Calibri"/>
                        </a:rPr>
                        <a:t>???</a:t>
                      </a:r>
                      <a:endParaRPr/>
                    </a:p>
                  </a:txBody>
                  <a:tcPr/>
                </a:tc>
              </a:tr>
              <a:tr h="431640">
                <a:tc>
                  <a:txBody>
                    <a:bodyPr/>
                    <a:p>
                      <a:pPr algn="ctr">
                        <a:lnSpc>
                          <a:spcPct val="115000"/>
                        </a:lnSpc>
                      </a:pPr>
                      <a:r>
                        <a:rPr lang="en-US">
                          <a:solidFill>
                            <a:srgbClr val="000000"/>
                          </a:solidFill>
                          <a:latin typeface="Calibri"/>
                        </a:rPr>
                        <a:t>103</a:t>
                      </a:r>
                      <a:endParaRPr/>
                    </a:p>
                  </a:txBody>
                  <a:tcPr/>
                </a:tc>
                <a:tc>
                  <a:txBody>
                    <a:bodyPr/>
                    <a:p>
                      <a:pPr algn="ctr">
                        <a:lnSpc>
                          <a:spcPct val="115000"/>
                        </a:lnSpc>
                      </a:pPr>
                      <a:r>
                        <a:rPr lang="en-US">
                          <a:solidFill>
                            <a:srgbClr val="000000"/>
                          </a:solidFill>
                          <a:latin typeface="Calibri"/>
                        </a:rPr>
                        <a:t>0.8</a:t>
                      </a:r>
                      <a:endParaRPr/>
                    </a:p>
                  </a:txBody>
                  <a:tcPr/>
                </a:tc>
                <a:tc>
                  <a:txBody>
                    <a:bodyPr/>
                    <a:p>
                      <a:pPr algn="ctr">
                        <a:lnSpc>
                          <a:spcPct val="115000"/>
                        </a:lnSpc>
                      </a:pPr>
                      <a:r>
                        <a:rPr lang="en-US">
                          <a:solidFill>
                            <a:srgbClr val="000000"/>
                          </a:solidFill>
                          <a:latin typeface="Calibri"/>
                        </a:rPr>
                        <a:t>0.6</a:t>
                      </a:r>
                      <a:endParaRPr/>
                    </a:p>
                  </a:txBody>
                  <a:tcPr/>
                </a:tc>
                <a:tc>
                  <a:tcPr/>
                </a:tc>
              </a:tr>
              <a:tr h="431640">
                <a:tc>
                  <a:txBody>
                    <a:bodyPr/>
                    <a:p>
                      <a:pPr algn="ctr">
                        <a:lnSpc>
                          <a:spcPct val="115000"/>
                        </a:lnSpc>
                      </a:pPr>
                      <a:r>
                        <a:rPr lang="en-US">
                          <a:solidFill>
                            <a:srgbClr val="000000"/>
                          </a:solidFill>
                          <a:latin typeface="Calibri"/>
                        </a:rPr>
                        <a:t>201</a:t>
                      </a:r>
                      <a:endParaRPr/>
                    </a:p>
                  </a:txBody>
                  <a:tcPr/>
                </a:tc>
                <a:tc>
                  <a:txBody>
                    <a:bodyPr/>
                    <a:p>
                      <a:pPr algn="ctr">
                        <a:lnSpc>
                          <a:spcPct val="115000"/>
                        </a:lnSpc>
                      </a:pPr>
                      <a:r>
                        <a:rPr lang="en-US">
                          <a:solidFill>
                            <a:srgbClr val="000000"/>
                          </a:solidFill>
                          <a:latin typeface="Calibri"/>
                        </a:rPr>
                        <a:t>0.6</a:t>
                      </a:r>
                      <a:endParaRPr/>
                    </a:p>
                  </a:txBody>
                  <a:tcPr/>
                </a:tc>
                <a:tc>
                  <a:txBody>
                    <a:bodyPr/>
                    <a:p>
                      <a:pPr algn="ctr">
                        <a:lnSpc>
                          <a:spcPct val="115000"/>
                        </a:lnSpc>
                      </a:pPr>
                      <a:r>
                        <a:rPr lang="en-US">
                          <a:solidFill>
                            <a:srgbClr val="000000"/>
                          </a:solidFill>
                          <a:latin typeface="Calibri"/>
                        </a:rPr>
                        <a:t>0.8</a:t>
                      </a:r>
                      <a:endParaRPr/>
                    </a:p>
                  </a:txBody>
                  <a:tcPr/>
                </a:tc>
                <a:tc>
                  <a:tcPr/>
                </a:tc>
              </a:tr>
              <a:tr h="431640">
                <a:tc>
                  <a:txBody>
                    <a:bodyPr/>
                    <a:p>
                      <a:pPr algn="ctr">
                        <a:lnSpc>
                          <a:spcPct val="115000"/>
                        </a:lnSpc>
                      </a:pPr>
                      <a:r>
                        <a:rPr lang="en-US">
                          <a:solidFill>
                            <a:srgbClr val="000000"/>
                          </a:solidFill>
                          <a:latin typeface="Calibri"/>
                        </a:rPr>
                        <a:t>202</a:t>
                      </a:r>
                      <a:endParaRPr/>
                    </a:p>
                  </a:txBody>
                  <a:tcPr/>
                </a:tc>
                <a:tc>
                  <a:txBody>
                    <a:bodyPr/>
                    <a:p>
                      <a:pPr algn="ctr">
                        <a:lnSpc>
                          <a:spcPct val="115000"/>
                        </a:lnSpc>
                      </a:pPr>
                      <a:r>
                        <a:rPr lang="en-US">
                          <a:solidFill>
                            <a:srgbClr val="000000"/>
                          </a:solidFill>
                          <a:latin typeface="Calibri"/>
                        </a:rPr>
                        <a:t>0.4</a:t>
                      </a:r>
                      <a:endParaRPr/>
                    </a:p>
                  </a:txBody>
                  <a:tcPr/>
                </a:tc>
                <a:tc>
                  <a:txBody>
                    <a:bodyPr/>
                    <a:p>
                      <a:pPr algn="ctr">
                        <a:lnSpc>
                          <a:spcPct val="115000"/>
                        </a:lnSpc>
                      </a:pPr>
                      <a:r>
                        <a:rPr lang="en-US">
                          <a:solidFill>
                            <a:srgbClr val="000000"/>
                          </a:solidFill>
                          <a:latin typeface="Calibri"/>
                        </a:rPr>
                        <a:t>0.9</a:t>
                      </a:r>
                      <a:endParaRPr/>
                    </a:p>
                  </a:txBody>
                  <a:tcPr/>
                </a:tc>
                <a:tc>
                  <a:tcPr/>
                </a:tc>
              </a:tr>
              <a:tr h="431640">
                <a:tc>
                  <a:txBody>
                    <a:bodyPr/>
                    <a:p>
                      <a:pPr algn="ctr">
                        <a:lnSpc>
                          <a:spcPct val="115000"/>
                        </a:lnSpc>
                      </a:pPr>
                      <a:r>
                        <a:rPr lang="en-US">
                          <a:solidFill>
                            <a:srgbClr val="000000"/>
                          </a:solidFill>
                          <a:latin typeface="Calibri"/>
                        </a:rPr>
                        <a:t>203</a:t>
                      </a:r>
                      <a:endParaRPr/>
                    </a:p>
                  </a:txBody>
                  <a:tcPr/>
                </a:tc>
                <a:tc>
                  <a:txBody>
                    <a:bodyPr/>
                    <a:p>
                      <a:pPr algn="ctr">
                        <a:lnSpc>
                          <a:spcPct val="115000"/>
                        </a:lnSpc>
                      </a:pPr>
                      <a:r>
                        <a:rPr lang="en-US">
                          <a:solidFill>
                            <a:srgbClr val="000000"/>
                          </a:solidFill>
                          <a:latin typeface="Calibri"/>
                        </a:rPr>
                        <a:t>0.3</a:t>
                      </a:r>
                      <a:endParaRPr/>
                    </a:p>
                  </a:txBody>
                  <a:tcPr/>
                </a:tc>
                <a:tc>
                  <a:txBody>
                    <a:bodyPr/>
                    <a:p>
                      <a:pPr algn="ctr">
                        <a:lnSpc>
                          <a:spcPct val="115000"/>
                        </a:lnSpc>
                      </a:pPr>
                      <a:r>
                        <a:rPr lang="en-US">
                          <a:solidFill>
                            <a:srgbClr val="000000"/>
                          </a:solidFill>
                          <a:latin typeface="Calibri"/>
                        </a:rPr>
                        <a:t>1.0</a:t>
                      </a:r>
                      <a:endParaRPr/>
                    </a:p>
                  </a:txBody>
                  <a:tcPr/>
                </a:tc>
                <a:tc>
                  <a:tcPr/>
                </a:tc>
              </a:tr>
              <a:tr h="431640">
                <a:tc>
                  <a:txBody>
                    <a:bodyPr/>
                    <a:p>
                      <a:pPr algn="ctr">
                        <a:lnSpc>
                          <a:spcPct val="115000"/>
                        </a:lnSpc>
                      </a:pPr>
                      <a:r>
                        <a:rPr lang="en-US">
                          <a:solidFill>
                            <a:srgbClr val="000000"/>
                          </a:solidFill>
                          <a:latin typeface="Calibri"/>
                        </a:rPr>
                        <a:t>965</a:t>
                      </a:r>
                      <a:endParaRPr/>
                    </a:p>
                  </a:txBody>
                  <a:tcPr/>
                </a:tc>
                <a:tc>
                  <a:txBody>
                    <a:bodyPr/>
                    <a:p>
                      <a:pPr algn="ctr">
                        <a:lnSpc>
                          <a:spcPct val="115000"/>
                        </a:lnSpc>
                      </a:pPr>
                      <a:r>
                        <a:rPr lang="en-US">
                          <a:solidFill>
                            <a:srgbClr val="000000"/>
                          </a:solidFill>
                          <a:latin typeface="Calibri"/>
                        </a:rPr>
                        <a:t>0.2</a:t>
                      </a:r>
                      <a:endParaRPr/>
                    </a:p>
                  </a:txBody>
                  <a:tcPr/>
                </a:tc>
                <a:tc>
                  <a:txBody>
                    <a:bodyPr/>
                    <a:p>
                      <a:pPr algn="ctr">
                        <a:lnSpc>
                          <a:spcPct val="115000"/>
                        </a:lnSpc>
                      </a:pPr>
                      <a:r>
                        <a:rPr lang="en-US">
                          <a:solidFill>
                            <a:srgbClr val="000000"/>
                          </a:solidFill>
                          <a:latin typeface="Calibri"/>
                        </a:rPr>
                        <a:t>0.3</a:t>
                      </a:r>
                      <a:endParaRPr/>
                    </a:p>
                  </a:txBody>
                  <a:tcPr/>
                </a:tc>
                <a:tc>
                  <a:tcPr/>
                </a:tc>
              </a:tr>
              <a:tr h="668160">
                <a:tc>
                  <a:txBody>
                    <a:bodyPr/>
                    <a:p>
                      <a:pPr algn="ctr">
                        <a:lnSpc>
                          <a:spcPct val="115000"/>
                        </a:lnSpc>
                      </a:pPr>
                      <a:r>
                        <a:rPr lang="en-US">
                          <a:solidFill>
                            <a:srgbClr val="000000"/>
                          </a:solidFill>
                          <a:latin typeface="Calibri"/>
                        </a:rPr>
                        <a:t>1810</a:t>
                      </a:r>
                      <a:endParaRPr/>
                    </a:p>
                  </a:txBody>
                  <a:tcPr/>
                </a:tc>
                <a:tc>
                  <a:txBody>
                    <a:bodyPr/>
                    <a:p>
                      <a:pPr algn="ctr">
                        <a:lnSpc>
                          <a:spcPct val="115000"/>
                        </a:lnSpc>
                      </a:pPr>
                      <a:r>
                        <a:rPr lang="en-US">
                          <a:solidFill>
                            <a:srgbClr val="000000"/>
                          </a:solidFill>
                          <a:latin typeface="Calibri"/>
                        </a:rPr>
                        <a:t>1.0</a:t>
                      </a:r>
                      <a:endParaRPr/>
                    </a:p>
                  </a:txBody>
                  <a:tcPr/>
                </a:tc>
                <a:tc>
                  <a:txBody>
                    <a:bodyPr/>
                    <a:p>
                      <a:pPr algn="ctr">
                        <a:lnSpc>
                          <a:spcPct val="115000"/>
                        </a:lnSpc>
                      </a:pPr>
                      <a:r>
                        <a:rPr lang="en-US">
                          <a:solidFill>
                            <a:srgbClr val="000000"/>
                          </a:solidFill>
                          <a:latin typeface="Calibri"/>
                        </a:rPr>
                        <a:t>0.2</a:t>
                      </a:r>
                      <a:endParaRPr/>
                    </a:p>
                  </a:txBody>
                  <a:tcPr/>
                </a:tc>
                <a:tc>
                  <a:tcPr/>
                </a:tc>
              </a:tr>
              <a:tr h="668160">
                <a:tc>
                  <a:txBody>
                    <a:bodyPr/>
                    <a:p>
                      <a:pPr algn="ctr">
                        <a:lnSpc>
                          <a:spcPct val="115000"/>
                        </a:lnSpc>
                      </a:pPr>
                      <a:r>
                        <a:rPr lang="en-US">
                          <a:solidFill>
                            <a:srgbClr val="000000"/>
                          </a:solidFill>
                          <a:latin typeface="Calibri"/>
                        </a:rPr>
                        <a:t>1805</a:t>
                      </a:r>
                      <a:endParaRPr/>
                    </a:p>
                  </a:txBody>
                  <a:tcPr/>
                </a:tc>
                <a:tc>
                  <a:txBody>
                    <a:bodyPr/>
                    <a:p>
                      <a:pPr algn="ctr">
                        <a:lnSpc>
                          <a:spcPct val="115000"/>
                        </a:lnSpc>
                      </a:pPr>
                      <a:r>
                        <a:rPr lang="en-US">
                          <a:solidFill>
                            <a:srgbClr val="000000"/>
                          </a:solidFill>
                          <a:latin typeface="Calibri"/>
                        </a:rPr>
                        <a:t>0.9</a:t>
                      </a:r>
                      <a:endParaRPr/>
                    </a:p>
                  </a:txBody>
                  <a:tcPr/>
                </a:tc>
                <a:tc>
                  <a:txBody>
                    <a:bodyPr/>
                    <a:p>
                      <a:pPr algn="ctr">
                        <a:lnSpc>
                          <a:spcPct val="115000"/>
                        </a:lnSpc>
                      </a:pPr>
                      <a:r>
                        <a:rPr lang="en-US">
                          <a:solidFill>
                            <a:srgbClr val="000000"/>
                          </a:solidFill>
                          <a:latin typeface="Calibri"/>
                        </a:rPr>
                        <a:t>0.1</a:t>
                      </a:r>
                      <a:endParaRPr/>
                    </a:p>
                  </a:txBody>
                  <a:tcPr/>
                </a:tc>
                <a:tc>
                  <a:tcPr/>
                </a:tc>
              </a:tr>
            </a:tbl>
          </a:graphicData>
        </a:graphic>
      </p:graphicFrame>
      <p:sp>
        <p:nvSpPr>
          <p:cNvPr id="210" name="CustomShape 3"/>
          <p:cNvSpPr/>
          <p:nvPr/>
        </p:nvSpPr>
        <p:spPr>
          <a:xfrm>
            <a:off x="685800" y="914400"/>
            <a:ext cx="3276000" cy="912960"/>
          </a:xfrm>
          <a:prstGeom prst="rect">
            <a:avLst/>
          </a:prstGeom>
          <a:noFill/>
          <a:ln>
            <a:noFill/>
          </a:ln>
        </p:spPr>
        <p:txBody>
          <a:bodyPr lIns="90000" rIns="90000" tIns="45000" bIns="45000"/>
          <a:p>
            <a:r>
              <a:rPr b="1" lang="en-US" u="sng">
                <a:solidFill>
                  <a:srgbClr val="ff0000"/>
                </a:solidFill>
                <a:latin typeface="Calibri"/>
              </a:rPr>
              <a:t>Rank</a:t>
            </a:r>
            <a:r>
              <a:rPr b="1" lang="en-US" u="sng">
                <a:solidFill>
                  <a:srgbClr val="000000"/>
                </a:solidFill>
                <a:latin typeface="Calibri"/>
              </a:rPr>
              <a:t> Weights: </a:t>
            </a:r>
            <a:endParaRPr/>
          </a:p>
          <a:p>
            <a:r>
              <a:rPr lang="en-US">
                <a:solidFill>
                  <a:srgbClr val="000000"/>
                </a:solidFill>
                <a:latin typeface="Calibri"/>
              </a:rPr>
              <a:t>Rank 1 = </a:t>
            </a:r>
            <a:r>
              <a:rPr lang="en-US">
                <a:solidFill>
                  <a:srgbClr val="ff0000"/>
                </a:solidFill>
                <a:latin typeface="Calibri"/>
              </a:rPr>
              <a:t>0.8</a:t>
            </a:r>
            <a:endParaRPr/>
          </a:p>
          <a:p>
            <a:pPr>
              <a:lnSpc>
                <a:spcPct val="100000"/>
              </a:lnSpc>
            </a:pPr>
            <a:r>
              <a:rPr lang="en-US">
                <a:solidFill>
                  <a:srgbClr val="000000"/>
                </a:solidFill>
                <a:latin typeface="Calibri"/>
              </a:rPr>
              <a:t>Rank 2 = </a:t>
            </a:r>
            <a:r>
              <a:rPr lang="en-US">
                <a:solidFill>
                  <a:srgbClr val="00b050"/>
                </a:solidFill>
                <a:latin typeface="Calibri"/>
              </a:rPr>
              <a:t>0.2</a:t>
            </a:r>
            <a:endParaRPr/>
          </a:p>
        </p:txBody>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1" name="CustomShape 1"/>
          <p:cNvSpPr/>
          <p:nvPr/>
        </p:nvSpPr>
        <p:spPr>
          <a:xfrm>
            <a:off x="457200" y="1522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Examples: OWA</a:t>
            </a:r>
            <a:endParaRPr/>
          </a:p>
        </p:txBody>
      </p:sp>
      <p:graphicFrame>
        <p:nvGraphicFramePr>
          <p:cNvPr id="212" name="Table 2"/>
          <p:cNvGraphicFramePr/>
          <p:nvPr/>
        </p:nvGraphicFramePr>
        <p:xfrm>
          <a:off x="533520" y="1981080"/>
          <a:ext cx="8000280" cy="4705200"/>
        </p:xfrm>
        <a:graphic>
          <a:graphicData uri="http://schemas.openxmlformats.org/drawingml/2006/table">
            <a:tbl>
              <a:tblPr/>
              <a:tblGrid>
                <a:gridCol w="685800"/>
                <a:gridCol w="945360"/>
                <a:gridCol w="1475640"/>
                <a:gridCol w="4893840"/>
              </a:tblGrid>
              <a:tr h="823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b="1" lang="en-US" sz="1100">
                          <a:solidFill>
                            <a:srgbClr val="ffffff"/>
                          </a:solidFill>
                          <a:latin typeface="Calibri"/>
                          <a:ea typeface="Calibri"/>
                        </a:rPr>
                        <a:t>Standardized Precipitation</a:t>
                      </a:r>
                      <a:endParaRPr/>
                    </a:p>
                  </a:txBody>
                  <a:tcPr/>
                </a:tc>
                <a:tc>
                  <a:txBody>
                    <a:bodyPr/>
                    <a:p>
                      <a:pPr algn="ctr">
                        <a:lnSpc>
                          <a:spcPct val="115000"/>
                        </a:lnSpc>
                      </a:pPr>
                      <a:r>
                        <a:rPr b="1" lang="en-US" sz="1100">
                          <a:solidFill>
                            <a:srgbClr val="ffffff"/>
                          </a:solidFill>
                          <a:latin typeface="Calibri"/>
                          <a:ea typeface="Calibri"/>
                        </a:rPr>
                        <a:t>Standardized People in Flood Plain</a:t>
                      </a:r>
                      <a:endParaRPr/>
                    </a:p>
                  </a:txBody>
                  <a:tcPr/>
                </a:tc>
                <a:tc>
                  <a:txBody>
                    <a:bodyPr/>
                    <a:p>
                      <a:pPr algn="ctr">
                        <a:lnSpc>
                          <a:spcPct val="115000"/>
                        </a:lnSpc>
                      </a:pPr>
                      <a:r>
                        <a:rPr b="1" lang="en-US" sz="1100">
                          <a:solidFill>
                            <a:srgbClr val="ffffff"/>
                          </a:solidFill>
                          <a:latin typeface="Calibri"/>
                          <a:ea typeface="Calibri"/>
                        </a:rPr>
                        <a:t>Ordered Weighted Average</a:t>
                      </a:r>
                      <a:endParaRPr/>
                    </a:p>
                    <a:p>
                      <a:pPr algn="ctr">
                        <a:lnSpc>
                          <a:spcPct val="115000"/>
                        </a:lnSpc>
                      </a:pPr>
                      <a:endParaRPr/>
                    </a:p>
                  </a:txBody>
                  <a:tcPr/>
                </a:tc>
              </a:tr>
              <a:tr h="360000">
                <a:tc>
                  <a:txBody>
                    <a:bodyPr/>
                    <a:p>
                      <a:pPr algn="ctr">
                        <a:lnSpc>
                          <a:spcPct val="115000"/>
                        </a:lnSpc>
                      </a:pPr>
                      <a:r>
                        <a:rPr lang="en-US">
                          <a:solidFill>
                            <a:srgbClr val="000000"/>
                          </a:solidFill>
                          <a:latin typeface="Calibri"/>
                        </a:rPr>
                        <a:t>100</a:t>
                      </a:r>
                      <a:endParaRPr/>
                    </a:p>
                  </a:txBody>
                  <a:tcPr/>
                </a:tc>
                <a:tc>
                  <a:txBody>
                    <a:bodyPr/>
                    <a:p>
                      <a:pPr algn="ctr">
                        <a:lnSpc>
                          <a:spcPct val="115000"/>
                        </a:lnSpc>
                      </a:pPr>
                      <a:r>
                        <a:rPr lang="en-US">
                          <a:solidFill>
                            <a:srgbClr val="000000"/>
                          </a:solidFill>
                          <a:latin typeface="Calibri"/>
                        </a:rPr>
                        <a:t>0.1</a:t>
                      </a:r>
                      <a:endParaRPr/>
                    </a:p>
                  </a:txBody>
                  <a:tcPr/>
                </a:tc>
                <a:tc>
                  <a:txBody>
                    <a:bodyPr/>
                    <a:p>
                      <a:pPr algn="ctr">
                        <a:lnSpc>
                          <a:spcPct val="115000"/>
                        </a:lnSpc>
                      </a:pPr>
                      <a:r>
                        <a:rPr lang="en-US">
                          <a:solidFill>
                            <a:srgbClr val="000000"/>
                          </a:solidFill>
                          <a:latin typeface="Calibri"/>
                        </a:rPr>
                        <a:t>0.4</a:t>
                      </a:r>
                      <a:endParaRPr/>
                    </a:p>
                  </a:txBody>
                  <a:tcPr/>
                </a:tc>
                <a:tc>
                  <a:txBody>
                    <a:bodyPr/>
                    <a:p>
                      <a:pPr>
                        <a:lnSpc>
                          <a:spcPct val="100000"/>
                        </a:lnSpc>
                      </a:pPr>
                      <a:r>
                        <a:rPr lang="en-US">
                          <a:solidFill>
                            <a:srgbClr val="000000"/>
                          </a:solidFill>
                          <a:latin typeface="Calibri"/>
                        </a:rPr>
                        <a:t>= (</a:t>
                      </a:r>
                      <a:r>
                        <a:rPr lang="en-US">
                          <a:solidFill>
                            <a:srgbClr val="00b050"/>
                          </a:solidFill>
                          <a:latin typeface="Calibri"/>
                        </a:rPr>
                        <a:t>0.2</a:t>
                      </a:r>
                      <a:r>
                        <a:rPr lang="en-US">
                          <a:solidFill>
                            <a:srgbClr val="000000"/>
                          </a:solidFill>
                          <a:latin typeface="Calibri"/>
                        </a:rPr>
                        <a:t> * 0.1) + (</a:t>
                      </a:r>
                      <a:r>
                        <a:rPr lang="en-US">
                          <a:solidFill>
                            <a:srgbClr val="ff0000"/>
                          </a:solidFill>
                          <a:latin typeface="Calibri"/>
                        </a:rPr>
                        <a:t>0.8</a:t>
                      </a:r>
                      <a:r>
                        <a:rPr lang="en-US">
                          <a:solidFill>
                            <a:srgbClr val="000000"/>
                          </a:solidFill>
                          <a:latin typeface="Calibri"/>
                        </a:rPr>
                        <a:t> * 0.4) = 0.34</a:t>
                      </a:r>
                      <a:endParaRPr/>
                    </a:p>
                  </a:txBody>
                  <a:tcPr/>
                </a:tc>
              </a:tr>
              <a:tr h="360000">
                <a:tc>
                  <a:txBody>
                    <a:bodyPr/>
                    <a:p>
                      <a:pPr algn="ctr">
                        <a:lnSpc>
                          <a:spcPct val="115000"/>
                        </a:lnSpc>
                      </a:pPr>
                      <a:r>
                        <a:rPr lang="en-US">
                          <a:solidFill>
                            <a:srgbClr val="000000"/>
                          </a:solidFill>
                          <a:latin typeface="Calibri"/>
                        </a:rPr>
                        <a:t>101</a:t>
                      </a:r>
                      <a:endParaRPr/>
                    </a:p>
                  </a:txBody>
                  <a:tcPr/>
                </a:tc>
                <a:tc>
                  <a:txBody>
                    <a:bodyPr/>
                    <a:p>
                      <a:pPr algn="ctr">
                        <a:lnSpc>
                          <a:spcPct val="115000"/>
                        </a:lnSpc>
                      </a:pPr>
                      <a:r>
                        <a:rPr lang="en-US">
                          <a:solidFill>
                            <a:srgbClr val="000000"/>
                          </a:solidFill>
                          <a:latin typeface="Calibri"/>
                        </a:rPr>
                        <a:t>0.5</a:t>
                      </a:r>
                      <a:endParaRPr/>
                    </a:p>
                  </a:txBody>
                  <a:tcPr/>
                </a:tc>
                <a:tc>
                  <a:txBody>
                    <a:bodyPr/>
                    <a:p>
                      <a:pPr algn="ctr">
                        <a:lnSpc>
                          <a:spcPct val="115000"/>
                        </a:lnSpc>
                      </a:pPr>
                      <a:r>
                        <a:rPr lang="en-US">
                          <a:solidFill>
                            <a:srgbClr val="000000"/>
                          </a:solidFill>
                          <a:latin typeface="Calibri"/>
                        </a:rPr>
                        <a:t>0.7</a:t>
                      </a:r>
                      <a:endParaRPr/>
                    </a:p>
                  </a:txBody>
                  <a:tcPr/>
                </a:tc>
                <a:tc>
                  <a:txBody>
                    <a:bodyPr/>
                    <a:p>
                      <a:pPr>
                        <a:lnSpc>
                          <a:spcPct val="100000"/>
                        </a:lnSpc>
                      </a:pPr>
                      <a:r>
                        <a:rPr lang="en-US">
                          <a:solidFill>
                            <a:srgbClr val="000000"/>
                          </a:solidFill>
                          <a:latin typeface="Calibri"/>
                        </a:rPr>
                        <a:t>= (</a:t>
                      </a:r>
                      <a:r>
                        <a:rPr lang="en-US">
                          <a:solidFill>
                            <a:srgbClr val="92d050"/>
                          </a:solidFill>
                          <a:latin typeface="Calibri"/>
                        </a:rPr>
                        <a:t>0.2</a:t>
                      </a:r>
                      <a:r>
                        <a:rPr lang="en-US">
                          <a:solidFill>
                            <a:srgbClr val="000000"/>
                          </a:solidFill>
                          <a:latin typeface="Calibri"/>
                        </a:rPr>
                        <a:t> * 0.5) + (</a:t>
                      </a:r>
                      <a:r>
                        <a:rPr lang="en-US">
                          <a:solidFill>
                            <a:srgbClr val="ff0000"/>
                          </a:solidFill>
                          <a:latin typeface="Calibri"/>
                        </a:rPr>
                        <a:t>0.8</a:t>
                      </a:r>
                      <a:r>
                        <a:rPr lang="en-US">
                          <a:solidFill>
                            <a:srgbClr val="000000"/>
                          </a:solidFill>
                          <a:latin typeface="Calibri"/>
                        </a:rPr>
                        <a:t> * 0.7) = 0.66</a:t>
                      </a:r>
                      <a:endParaRPr/>
                    </a:p>
                  </a:txBody>
                  <a:tcPr/>
                </a:tc>
              </a:tr>
              <a:tr h="360000">
                <a:tc>
                  <a:txBody>
                    <a:bodyPr/>
                    <a:p>
                      <a:pPr algn="ctr">
                        <a:lnSpc>
                          <a:spcPct val="115000"/>
                        </a:lnSpc>
                      </a:pPr>
                      <a:r>
                        <a:rPr lang="en-US">
                          <a:solidFill>
                            <a:srgbClr val="000000"/>
                          </a:solidFill>
                          <a:latin typeface="Calibri"/>
                        </a:rPr>
                        <a:t>102</a:t>
                      </a:r>
                      <a:endParaRPr/>
                    </a:p>
                  </a:txBody>
                  <a:tcPr/>
                </a:tc>
                <a:tc>
                  <a:txBody>
                    <a:bodyPr/>
                    <a:p>
                      <a:pPr algn="ctr">
                        <a:lnSpc>
                          <a:spcPct val="115000"/>
                        </a:lnSpc>
                      </a:pPr>
                      <a:r>
                        <a:rPr lang="en-US">
                          <a:solidFill>
                            <a:srgbClr val="000000"/>
                          </a:solidFill>
                          <a:latin typeface="Calibri"/>
                        </a:rPr>
                        <a:t>0.7</a:t>
                      </a:r>
                      <a:endParaRPr/>
                    </a:p>
                  </a:txBody>
                  <a:tcPr/>
                </a:tc>
                <a:tc>
                  <a:txBody>
                    <a:bodyPr/>
                    <a:p>
                      <a:pPr algn="ctr">
                        <a:lnSpc>
                          <a:spcPct val="115000"/>
                        </a:lnSpc>
                      </a:pPr>
                      <a:r>
                        <a:rPr lang="en-US">
                          <a:solidFill>
                            <a:srgbClr val="000000"/>
                          </a:solidFill>
                          <a:latin typeface="Calibri"/>
                        </a:rPr>
                        <a:t>0.5</a:t>
                      </a:r>
                      <a:endParaRPr/>
                    </a:p>
                  </a:txBody>
                  <a:tcPr/>
                </a:tc>
                <a:tc>
                  <a:txBody>
                    <a:bodyPr/>
                    <a:p>
                      <a:pPr>
                        <a:lnSpc>
                          <a:spcPct val="100000"/>
                        </a:lnSpc>
                      </a:pPr>
                      <a:r>
                        <a:rPr lang="en-US">
                          <a:solidFill>
                            <a:srgbClr val="000000"/>
                          </a:solidFill>
                          <a:latin typeface="Calibri"/>
                        </a:rPr>
                        <a:t>0.66</a:t>
                      </a:r>
                      <a:endParaRPr/>
                    </a:p>
                  </a:txBody>
                  <a:tcPr/>
                </a:tc>
              </a:tr>
              <a:tr h="360000">
                <a:tc>
                  <a:txBody>
                    <a:bodyPr/>
                    <a:p>
                      <a:pPr algn="ctr">
                        <a:lnSpc>
                          <a:spcPct val="115000"/>
                        </a:lnSpc>
                      </a:pPr>
                      <a:r>
                        <a:rPr lang="en-US">
                          <a:solidFill>
                            <a:srgbClr val="000000"/>
                          </a:solidFill>
                          <a:latin typeface="Calibri"/>
                        </a:rPr>
                        <a:t>103</a:t>
                      </a:r>
                      <a:endParaRPr/>
                    </a:p>
                  </a:txBody>
                  <a:tcPr/>
                </a:tc>
                <a:tc>
                  <a:txBody>
                    <a:bodyPr/>
                    <a:p>
                      <a:pPr algn="ctr">
                        <a:lnSpc>
                          <a:spcPct val="115000"/>
                        </a:lnSpc>
                      </a:pPr>
                      <a:r>
                        <a:rPr lang="en-US">
                          <a:solidFill>
                            <a:srgbClr val="000000"/>
                          </a:solidFill>
                          <a:latin typeface="Calibri"/>
                        </a:rPr>
                        <a:t>0.8</a:t>
                      </a:r>
                      <a:endParaRPr/>
                    </a:p>
                  </a:txBody>
                  <a:tcPr/>
                </a:tc>
                <a:tc>
                  <a:txBody>
                    <a:bodyPr/>
                    <a:p>
                      <a:pPr algn="ctr">
                        <a:lnSpc>
                          <a:spcPct val="115000"/>
                        </a:lnSpc>
                      </a:pPr>
                      <a:r>
                        <a:rPr lang="en-US">
                          <a:solidFill>
                            <a:srgbClr val="000000"/>
                          </a:solidFill>
                          <a:latin typeface="Calibri"/>
                        </a:rPr>
                        <a:t>0.6</a:t>
                      </a:r>
                      <a:endParaRPr/>
                    </a:p>
                  </a:txBody>
                  <a:tcPr/>
                </a:tc>
                <a:tc>
                  <a:txBody>
                    <a:bodyPr/>
                    <a:p>
                      <a:pPr>
                        <a:lnSpc>
                          <a:spcPct val="100000"/>
                        </a:lnSpc>
                      </a:pPr>
                      <a:r>
                        <a:rPr lang="en-US">
                          <a:solidFill>
                            <a:srgbClr val="000000"/>
                          </a:solidFill>
                          <a:latin typeface="Calibri"/>
                        </a:rPr>
                        <a:t>0.76</a:t>
                      </a:r>
                      <a:endParaRPr/>
                    </a:p>
                  </a:txBody>
                  <a:tcPr/>
                </a:tc>
              </a:tr>
              <a:tr h="360000">
                <a:tc>
                  <a:txBody>
                    <a:bodyPr/>
                    <a:p>
                      <a:pPr algn="ctr">
                        <a:lnSpc>
                          <a:spcPct val="115000"/>
                        </a:lnSpc>
                      </a:pPr>
                      <a:r>
                        <a:rPr lang="en-US">
                          <a:solidFill>
                            <a:srgbClr val="000000"/>
                          </a:solidFill>
                          <a:latin typeface="Calibri"/>
                        </a:rPr>
                        <a:t>201</a:t>
                      </a:r>
                      <a:endParaRPr/>
                    </a:p>
                  </a:txBody>
                  <a:tcPr/>
                </a:tc>
                <a:tc>
                  <a:txBody>
                    <a:bodyPr/>
                    <a:p>
                      <a:pPr algn="ctr">
                        <a:lnSpc>
                          <a:spcPct val="115000"/>
                        </a:lnSpc>
                      </a:pPr>
                      <a:r>
                        <a:rPr lang="en-US">
                          <a:solidFill>
                            <a:srgbClr val="000000"/>
                          </a:solidFill>
                          <a:latin typeface="Calibri"/>
                        </a:rPr>
                        <a:t>0.6</a:t>
                      </a:r>
                      <a:endParaRPr/>
                    </a:p>
                  </a:txBody>
                  <a:tcPr/>
                </a:tc>
                <a:tc>
                  <a:txBody>
                    <a:bodyPr/>
                    <a:p>
                      <a:pPr algn="ctr">
                        <a:lnSpc>
                          <a:spcPct val="115000"/>
                        </a:lnSpc>
                      </a:pPr>
                      <a:r>
                        <a:rPr lang="en-US">
                          <a:solidFill>
                            <a:srgbClr val="000000"/>
                          </a:solidFill>
                          <a:latin typeface="Calibri"/>
                        </a:rPr>
                        <a:t>0.8</a:t>
                      </a:r>
                      <a:endParaRPr/>
                    </a:p>
                  </a:txBody>
                  <a:tcPr/>
                </a:tc>
                <a:tc>
                  <a:txBody>
                    <a:bodyPr/>
                    <a:p>
                      <a:pPr>
                        <a:lnSpc>
                          <a:spcPct val="100000"/>
                        </a:lnSpc>
                      </a:pPr>
                      <a:r>
                        <a:rPr lang="en-US">
                          <a:solidFill>
                            <a:srgbClr val="000000"/>
                          </a:solidFill>
                          <a:latin typeface="Calibri"/>
                        </a:rPr>
                        <a:t>0.76</a:t>
                      </a:r>
                      <a:endParaRPr/>
                    </a:p>
                  </a:txBody>
                  <a:tcPr/>
                </a:tc>
              </a:tr>
              <a:tr h="360000">
                <a:tc>
                  <a:txBody>
                    <a:bodyPr/>
                    <a:p>
                      <a:pPr algn="ctr">
                        <a:lnSpc>
                          <a:spcPct val="115000"/>
                        </a:lnSpc>
                      </a:pPr>
                      <a:r>
                        <a:rPr lang="en-US">
                          <a:solidFill>
                            <a:srgbClr val="000000"/>
                          </a:solidFill>
                          <a:latin typeface="Calibri"/>
                        </a:rPr>
                        <a:t>202</a:t>
                      </a:r>
                      <a:endParaRPr/>
                    </a:p>
                  </a:txBody>
                  <a:tcPr/>
                </a:tc>
                <a:tc>
                  <a:txBody>
                    <a:bodyPr/>
                    <a:p>
                      <a:pPr algn="ctr">
                        <a:lnSpc>
                          <a:spcPct val="115000"/>
                        </a:lnSpc>
                      </a:pPr>
                      <a:r>
                        <a:rPr lang="en-US">
                          <a:solidFill>
                            <a:srgbClr val="000000"/>
                          </a:solidFill>
                          <a:latin typeface="Calibri"/>
                        </a:rPr>
                        <a:t>0.4</a:t>
                      </a:r>
                      <a:endParaRPr/>
                    </a:p>
                  </a:txBody>
                  <a:tcPr/>
                </a:tc>
                <a:tc>
                  <a:txBody>
                    <a:bodyPr/>
                    <a:p>
                      <a:pPr algn="ctr">
                        <a:lnSpc>
                          <a:spcPct val="115000"/>
                        </a:lnSpc>
                      </a:pPr>
                      <a:r>
                        <a:rPr lang="en-US">
                          <a:solidFill>
                            <a:srgbClr val="000000"/>
                          </a:solidFill>
                          <a:latin typeface="Calibri"/>
                        </a:rPr>
                        <a:t>0.9</a:t>
                      </a:r>
                      <a:endParaRPr/>
                    </a:p>
                  </a:txBody>
                  <a:tcPr/>
                </a:tc>
                <a:tc>
                  <a:txBody>
                    <a:bodyPr/>
                    <a:p>
                      <a:pPr>
                        <a:lnSpc>
                          <a:spcPct val="100000"/>
                        </a:lnSpc>
                      </a:pPr>
                      <a:r>
                        <a:rPr lang="en-US">
                          <a:solidFill>
                            <a:srgbClr val="000000"/>
                          </a:solidFill>
                          <a:latin typeface="Calibri"/>
                        </a:rPr>
                        <a:t>0.8</a:t>
                      </a:r>
                      <a:endParaRPr/>
                    </a:p>
                  </a:txBody>
                  <a:tcPr/>
                </a:tc>
              </a:tr>
              <a:tr h="360000">
                <a:tc>
                  <a:txBody>
                    <a:bodyPr/>
                    <a:p>
                      <a:pPr algn="ctr">
                        <a:lnSpc>
                          <a:spcPct val="115000"/>
                        </a:lnSpc>
                      </a:pPr>
                      <a:r>
                        <a:rPr lang="en-US">
                          <a:solidFill>
                            <a:srgbClr val="000000"/>
                          </a:solidFill>
                          <a:latin typeface="Calibri"/>
                        </a:rPr>
                        <a:t>203</a:t>
                      </a:r>
                      <a:endParaRPr/>
                    </a:p>
                  </a:txBody>
                  <a:tcPr/>
                </a:tc>
                <a:tc>
                  <a:txBody>
                    <a:bodyPr/>
                    <a:p>
                      <a:pPr algn="ctr">
                        <a:lnSpc>
                          <a:spcPct val="115000"/>
                        </a:lnSpc>
                      </a:pPr>
                      <a:r>
                        <a:rPr lang="en-US">
                          <a:solidFill>
                            <a:srgbClr val="000000"/>
                          </a:solidFill>
                          <a:latin typeface="Calibri"/>
                        </a:rPr>
                        <a:t>0.3</a:t>
                      </a:r>
                      <a:endParaRPr/>
                    </a:p>
                  </a:txBody>
                  <a:tcPr/>
                </a:tc>
                <a:tc>
                  <a:txBody>
                    <a:bodyPr/>
                    <a:p>
                      <a:pPr algn="ctr">
                        <a:lnSpc>
                          <a:spcPct val="115000"/>
                        </a:lnSpc>
                      </a:pPr>
                      <a:r>
                        <a:rPr lang="en-US">
                          <a:solidFill>
                            <a:srgbClr val="000000"/>
                          </a:solidFill>
                          <a:latin typeface="Calibri"/>
                        </a:rPr>
                        <a:t>1.0</a:t>
                      </a:r>
                      <a:endParaRPr/>
                    </a:p>
                  </a:txBody>
                  <a:tcPr/>
                </a:tc>
                <a:tc>
                  <a:txBody>
                    <a:bodyPr/>
                    <a:p>
                      <a:pPr>
                        <a:lnSpc>
                          <a:spcPct val="100000"/>
                        </a:lnSpc>
                      </a:pPr>
                      <a:r>
                        <a:rPr lang="en-US">
                          <a:solidFill>
                            <a:srgbClr val="000000"/>
                          </a:solidFill>
                          <a:latin typeface="Calibri"/>
                        </a:rPr>
                        <a:t>0.86</a:t>
                      </a:r>
                      <a:endParaRPr/>
                    </a:p>
                  </a:txBody>
                  <a:tcPr/>
                </a:tc>
              </a:tr>
              <a:tr h="360000">
                <a:tc>
                  <a:txBody>
                    <a:bodyPr/>
                    <a:p>
                      <a:pPr algn="ctr">
                        <a:lnSpc>
                          <a:spcPct val="115000"/>
                        </a:lnSpc>
                      </a:pPr>
                      <a:r>
                        <a:rPr lang="en-US">
                          <a:solidFill>
                            <a:srgbClr val="000000"/>
                          </a:solidFill>
                          <a:latin typeface="Calibri"/>
                        </a:rPr>
                        <a:t>965</a:t>
                      </a:r>
                      <a:endParaRPr/>
                    </a:p>
                  </a:txBody>
                  <a:tcPr/>
                </a:tc>
                <a:tc>
                  <a:txBody>
                    <a:bodyPr/>
                    <a:p>
                      <a:pPr algn="ctr">
                        <a:lnSpc>
                          <a:spcPct val="115000"/>
                        </a:lnSpc>
                      </a:pPr>
                      <a:r>
                        <a:rPr lang="en-US">
                          <a:solidFill>
                            <a:srgbClr val="000000"/>
                          </a:solidFill>
                          <a:latin typeface="Calibri"/>
                        </a:rPr>
                        <a:t>0.2</a:t>
                      </a:r>
                      <a:endParaRPr/>
                    </a:p>
                  </a:txBody>
                  <a:tcPr/>
                </a:tc>
                <a:tc>
                  <a:txBody>
                    <a:bodyPr/>
                    <a:p>
                      <a:pPr algn="ctr">
                        <a:lnSpc>
                          <a:spcPct val="115000"/>
                        </a:lnSpc>
                      </a:pPr>
                      <a:r>
                        <a:rPr lang="en-US">
                          <a:solidFill>
                            <a:srgbClr val="000000"/>
                          </a:solidFill>
                          <a:latin typeface="Calibri"/>
                        </a:rPr>
                        <a:t>0.3</a:t>
                      </a:r>
                      <a:endParaRPr/>
                    </a:p>
                  </a:txBody>
                  <a:tcPr/>
                </a:tc>
                <a:tc>
                  <a:txBody>
                    <a:bodyPr/>
                    <a:p>
                      <a:pPr>
                        <a:lnSpc>
                          <a:spcPct val="100000"/>
                        </a:lnSpc>
                      </a:pPr>
                      <a:r>
                        <a:rPr lang="en-US">
                          <a:solidFill>
                            <a:srgbClr val="000000"/>
                          </a:solidFill>
                          <a:latin typeface="Calibri"/>
                        </a:rPr>
                        <a:t>0.28</a:t>
                      </a:r>
                      <a:endParaRPr/>
                    </a:p>
                  </a:txBody>
                  <a:tcPr/>
                </a:tc>
              </a:tr>
              <a:tr h="668160">
                <a:tc>
                  <a:txBody>
                    <a:bodyPr/>
                    <a:p>
                      <a:pPr algn="ctr">
                        <a:lnSpc>
                          <a:spcPct val="115000"/>
                        </a:lnSpc>
                      </a:pPr>
                      <a:r>
                        <a:rPr lang="en-US">
                          <a:solidFill>
                            <a:srgbClr val="000000"/>
                          </a:solidFill>
                          <a:latin typeface="Calibri"/>
                        </a:rPr>
                        <a:t>1810</a:t>
                      </a:r>
                      <a:endParaRPr/>
                    </a:p>
                  </a:txBody>
                  <a:tcPr/>
                </a:tc>
                <a:tc>
                  <a:txBody>
                    <a:bodyPr/>
                    <a:p>
                      <a:pPr algn="ctr">
                        <a:lnSpc>
                          <a:spcPct val="115000"/>
                        </a:lnSpc>
                      </a:pPr>
                      <a:r>
                        <a:rPr lang="en-US">
                          <a:solidFill>
                            <a:srgbClr val="000000"/>
                          </a:solidFill>
                          <a:latin typeface="Calibri"/>
                        </a:rPr>
                        <a:t>1.0</a:t>
                      </a:r>
                      <a:endParaRPr/>
                    </a:p>
                  </a:txBody>
                  <a:tcPr/>
                </a:tc>
                <a:tc>
                  <a:txBody>
                    <a:bodyPr/>
                    <a:p>
                      <a:pPr algn="ctr">
                        <a:lnSpc>
                          <a:spcPct val="115000"/>
                        </a:lnSpc>
                      </a:pPr>
                      <a:r>
                        <a:rPr lang="en-US">
                          <a:solidFill>
                            <a:srgbClr val="000000"/>
                          </a:solidFill>
                          <a:latin typeface="Calibri"/>
                        </a:rPr>
                        <a:t>0.2</a:t>
                      </a:r>
                      <a:endParaRPr/>
                    </a:p>
                  </a:txBody>
                  <a:tcPr/>
                </a:tc>
                <a:tc>
                  <a:txBody>
                    <a:bodyPr/>
                    <a:p>
                      <a:pPr>
                        <a:lnSpc>
                          <a:spcPct val="100000"/>
                        </a:lnSpc>
                      </a:pPr>
                      <a:r>
                        <a:rPr lang="en-US">
                          <a:solidFill>
                            <a:srgbClr val="000000"/>
                          </a:solidFill>
                          <a:latin typeface="Calibri"/>
                        </a:rPr>
                        <a:t>0.84</a:t>
                      </a:r>
                      <a:endParaRPr/>
                    </a:p>
                  </a:txBody>
                  <a:tcPr/>
                </a:tc>
              </a:tr>
              <a:tr h="668160">
                <a:tc>
                  <a:txBody>
                    <a:bodyPr/>
                    <a:p>
                      <a:pPr algn="ctr">
                        <a:lnSpc>
                          <a:spcPct val="115000"/>
                        </a:lnSpc>
                      </a:pPr>
                      <a:r>
                        <a:rPr lang="en-US">
                          <a:solidFill>
                            <a:srgbClr val="000000"/>
                          </a:solidFill>
                          <a:latin typeface="Calibri"/>
                        </a:rPr>
                        <a:t>1805</a:t>
                      </a:r>
                      <a:endParaRPr/>
                    </a:p>
                  </a:txBody>
                  <a:tcPr/>
                </a:tc>
                <a:tc>
                  <a:txBody>
                    <a:bodyPr/>
                    <a:p>
                      <a:pPr algn="ctr">
                        <a:lnSpc>
                          <a:spcPct val="115000"/>
                        </a:lnSpc>
                      </a:pPr>
                      <a:r>
                        <a:rPr lang="en-US">
                          <a:solidFill>
                            <a:srgbClr val="000000"/>
                          </a:solidFill>
                          <a:latin typeface="Calibri"/>
                        </a:rPr>
                        <a:t>0.9</a:t>
                      </a:r>
                      <a:endParaRPr/>
                    </a:p>
                  </a:txBody>
                  <a:tcPr/>
                </a:tc>
                <a:tc>
                  <a:txBody>
                    <a:bodyPr/>
                    <a:p>
                      <a:pPr algn="ctr">
                        <a:lnSpc>
                          <a:spcPct val="115000"/>
                        </a:lnSpc>
                      </a:pPr>
                      <a:r>
                        <a:rPr lang="en-US">
                          <a:solidFill>
                            <a:srgbClr val="000000"/>
                          </a:solidFill>
                          <a:latin typeface="Calibri"/>
                        </a:rPr>
                        <a:t>0.1</a:t>
                      </a:r>
                      <a:endParaRPr/>
                    </a:p>
                  </a:txBody>
                  <a:tcPr/>
                </a:tc>
                <a:tc>
                  <a:txBody>
                    <a:bodyPr/>
                    <a:p>
                      <a:pPr>
                        <a:lnSpc>
                          <a:spcPct val="100000"/>
                        </a:lnSpc>
                      </a:pPr>
                      <a:r>
                        <a:rPr lang="en-US">
                          <a:solidFill>
                            <a:srgbClr val="000000"/>
                          </a:solidFill>
                          <a:latin typeface="Calibri"/>
                        </a:rPr>
                        <a:t>0.74</a:t>
                      </a:r>
                      <a:endParaRPr/>
                    </a:p>
                  </a:txBody>
                  <a:tcPr/>
                </a:tc>
              </a:tr>
            </a:tbl>
          </a:graphicData>
        </a:graphic>
      </p:graphicFrame>
      <p:sp>
        <p:nvSpPr>
          <p:cNvPr id="213" name="CustomShape 3"/>
          <p:cNvSpPr/>
          <p:nvPr/>
        </p:nvSpPr>
        <p:spPr>
          <a:xfrm>
            <a:off x="685800" y="914400"/>
            <a:ext cx="3276000" cy="912960"/>
          </a:xfrm>
          <a:prstGeom prst="rect">
            <a:avLst/>
          </a:prstGeom>
          <a:noFill/>
          <a:ln>
            <a:noFill/>
          </a:ln>
        </p:spPr>
        <p:txBody>
          <a:bodyPr lIns="90000" rIns="90000" tIns="45000" bIns="45000"/>
          <a:p>
            <a:r>
              <a:rPr b="1" lang="en-US" u="sng">
                <a:solidFill>
                  <a:srgbClr val="ff0000"/>
                </a:solidFill>
                <a:latin typeface="Calibri"/>
              </a:rPr>
              <a:t>Rank</a:t>
            </a:r>
            <a:r>
              <a:rPr b="1" lang="en-US" u="sng">
                <a:solidFill>
                  <a:srgbClr val="000000"/>
                </a:solidFill>
                <a:latin typeface="Calibri"/>
              </a:rPr>
              <a:t> Weights: </a:t>
            </a:r>
            <a:endParaRPr/>
          </a:p>
          <a:p>
            <a:r>
              <a:rPr lang="en-US">
                <a:solidFill>
                  <a:srgbClr val="000000"/>
                </a:solidFill>
                <a:latin typeface="Calibri"/>
              </a:rPr>
              <a:t>Rank 1 = </a:t>
            </a:r>
            <a:r>
              <a:rPr lang="en-US">
                <a:solidFill>
                  <a:srgbClr val="ff0000"/>
                </a:solidFill>
                <a:latin typeface="Calibri"/>
              </a:rPr>
              <a:t>0.8</a:t>
            </a:r>
            <a:endParaRPr/>
          </a:p>
          <a:p>
            <a:pPr>
              <a:lnSpc>
                <a:spcPct val="100000"/>
              </a:lnSpc>
            </a:pPr>
            <a:r>
              <a:rPr lang="en-US">
                <a:solidFill>
                  <a:srgbClr val="000000"/>
                </a:solidFill>
                <a:latin typeface="Calibri"/>
              </a:rPr>
              <a:t>Rank 2 = </a:t>
            </a:r>
            <a:r>
              <a:rPr lang="en-US">
                <a:solidFill>
                  <a:srgbClr val="00b050"/>
                </a:solidFill>
                <a:latin typeface="Calibri"/>
              </a:rPr>
              <a:t>0.2</a:t>
            </a:r>
            <a:endParaRPr/>
          </a:p>
        </p:txBody>
      </p:sp>
      <p:sp>
        <p:nvSpPr>
          <p:cNvPr id="214" name="CustomShape 4"/>
          <p:cNvSpPr/>
          <p:nvPr/>
        </p:nvSpPr>
        <p:spPr>
          <a:xfrm>
            <a:off x="76320" y="5715000"/>
            <a:ext cx="4799880" cy="532800"/>
          </a:xfrm>
          <a:prstGeom prst="ellipse">
            <a:avLst/>
          </a:prstGeom>
          <a:noFill/>
          <a:ln w="38160">
            <a:solidFill>
              <a:srgbClr val="ff0000"/>
            </a:solidFill>
            <a:round/>
          </a:ln>
        </p:spPr>
      </p:sp>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5" name="CustomShape 1"/>
          <p:cNvSpPr/>
          <p:nvPr/>
        </p:nvSpPr>
        <p:spPr>
          <a:xfrm>
            <a:off x="457200" y="1522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Examples: OWA</a:t>
            </a:r>
            <a:endParaRPr/>
          </a:p>
        </p:txBody>
      </p:sp>
      <p:graphicFrame>
        <p:nvGraphicFramePr>
          <p:cNvPr id="216" name="Table 2"/>
          <p:cNvGraphicFramePr/>
          <p:nvPr/>
        </p:nvGraphicFramePr>
        <p:xfrm>
          <a:off x="533520" y="1981080"/>
          <a:ext cx="8000280" cy="4705200"/>
        </p:xfrm>
        <a:graphic>
          <a:graphicData uri="http://schemas.openxmlformats.org/drawingml/2006/table">
            <a:tbl>
              <a:tblPr/>
              <a:tblGrid>
                <a:gridCol w="685800"/>
                <a:gridCol w="945360"/>
                <a:gridCol w="1475640"/>
                <a:gridCol w="4893840"/>
              </a:tblGrid>
              <a:tr h="823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b="1" lang="en-US" sz="1100">
                          <a:solidFill>
                            <a:srgbClr val="ffffff"/>
                          </a:solidFill>
                          <a:latin typeface="Calibri"/>
                          <a:ea typeface="Calibri"/>
                        </a:rPr>
                        <a:t>Standardized Precipitation</a:t>
                      </a:r>
                      <a:endParaRPr/>
                    </a:p>
                  </a:txBody>
                  <a:tcPr/>
                </a:tc>
                <a:tc>
                  <a:txBody>
                    <a:bodyPr/>
                    <a:p>
                      <a:pPr algn="ctr">
                        <a:lnSpc>
                          <a:spcPct val="115000"/>
                        </a:lnSpc>
                      </a:pPr>
                      <a:r>
                        <a:rPr b="1" lang="en-US" sz="1100">
                          <a:solidFill>
                            <a:srgbClr val="ffffff"/>
                          </a:solidFill>
                          <a:latin typeface="Calibri"/>
                          <a:ea typeface="Calibri"/>
                        </a:rPr>
                        <a:t>Standardized People in Flood Plain</a:t>
                      </a:r>
                      <a:endParaRPr/>
                    </a:p>
                  </a:txBody>
                  <a:tcPr/>
                </a:tc>
                <a:tc>
                  <a:txBody>
                    <a:bodyPr/>
                    <a:p>
                      <a:pPr algn="ctr">
                        <a:lnSpc>
                          <a:spcPct val="115000"/>
                        </a:lnSpc>
                      </a:pPr>
                      <a:r>
                        <a:rPr b="1" lang="en-US" sz="1100">
                          <a:solidFill>
                            <a:srgbClr val="ffffff"/>
                          </a:solidFill>
                          <a:latin typeface="Calibri"/>
                          <a:ea typeface="Calibri"/>
                        </a:rPr>
                        <a:t>Ordered Weighted Average</a:t>
                      </a:r>
                      <a:endParaRPr/>
                    </a:p>
                    <a:p>
                      <a:pPr algn="ctr">
                        <a:lnSpc>
                          <a:spcPct val="115000"/>
                        </a:lnSpc>
                      </a:pPr>
                      <a:endParaRPr/>
                    </a:p>
                  </a:txBody>
                  <a:tcPr/>
                </a:tc>
              </a:tr>
              <a:tr h="360000">
                <a:tc>
                  <a:txBody>
                    <a:bodyPr/>
                    <a:p>
                      <a:pPr algn="ctr">
                        <a:lnSpc>
                          <a:spcPct val="115000"/>
                        </a:lnSpc>
                      </a:pPr>
                      <a:r>
                        <a:rPr lang="en-US">
                          <a:solidFill>
                            <a:srgbClr val="000000"/>
                          </a:solidFill>
                          <a:latin typeface="Calibri"/>
                        </a:rPr>
                        <a:t>100</a:t>
                      </a:r>
                      <a:endParaRPr/>
                    </a:p>
                  </a:txBody>
                  <a:tcPr/>
                </a:tc>
                <a:tc>
                  <a:txBody>
                    <a:bodyPr/>
                    <a:p>
                      <a:pPr algn="ctr">
                        <a:lnSpc>
                          <a:spcPct val="115000"/>
                        </a:lnSpc>
                      </a:pPr>
                      <a:r>
                        <a:rPr lang="en-US">
                          <a:solidFill>
                            <a:srgbClr val="000000"/>
                          </a:solidFill>
                          <a:latin typeface="Calibri"/>
                        </a:rPr>
                        <a:t>0.1</a:t>
                      </a:r>
                      <a:endParaRPr/>
                    </a:p>
                  </a:txBody>
                  <a:tcPr/>
                </a:tc>
                <a:tc>
                  <a:txBody>
                    <a:bodyPr/>
                    <a:p>
                      <a:pPr algn="ctr">
                        <a:lnSpc>
                          <a:spcPct val="115000"/>
                        </a:lnSpc>
                      </a:pPr>
                      <a:r>
                        <a:rPr lang="en-US">
                          <a:solidFill>
                            <a:srgbClr val="000000"/>
                          </a:solidFill>
                          <a:latin typeface="Calibri"/>
                        </a:rPr>
                        <a:t>0.4</a:t>
                      </a:r>
                      <a:endParaRPr/>
                    </a:p>
                  </a:txBody>
                  <a:tcPr/>
                </a:tc>
                <a:tc>
                  <a:txBody>
                    <a:bodyPr/>
                    <a:p>
                      <a:pPr>
                        <a:lnSpc>
                          <a:spcPct val="100000"/>
                        </a:lnSpc>
                      </a:pPr>
                      <a:r>
                        <a:rPr lang="en-US">
                          <a:solidFill>
                            <a:srgbClr val="000000"/>
                          </a:solidFill>
                          <a:latin typeface="Calibri"/>
                        </a:rPr>
                        <a:t>= (</a:t>
                      </a:r>
                      <a:r>
                        <a:rPr lang="en-US">
                          <a:solidFill>
                            <a:srgbClr val="00b050"/>
                          </a:solidFill>
                          <a:latin typeface="Calibri"/>
                        </a:rPr>
                        <a:t>0.2</a:t>
                      </a:r>
                      <a:r>
                        <a:rPr lang="en-US">
                          <a:solidFill>
                            <a:srgbClr val="000000"/>
                          </a:solidFill>
                          <a:latin typeface="Calibri"/>
                        </a:rPr>
                        <a:t> * 0.1) + (</a:t>
                      </a:r>
                      <a:r>
                        <a:rPr lang="en-US">
                          <a:solidFill>
                            <a:srgbClr val="ff0000"/>
                          </a:solidFill>
                          <a:latin typeface="Calibri"/>
                        </a:rPr>
                        <a:t>0.8</a:t>
                      </a:r>
                      <a:r>
                        <a:rPr lang="en-US">
                          <a:solidFill>
                            <a:srgbClr val="000000"/>
                          </a:solidFill>
                          <a:latin typeface="Calibri"/>
                        </a:rPr>
                        <a:t> * 0.4) = 0.34</a:t>
                      </a:r>
                      <a:endParaRPr/>
                    </a:p>
                  </a:txBody>
                  <a:tcPr/>
                </a:tc>
              </a:tr>
              <a:tr h="360000">
                <a:tc>
                  <a:txBody>
                    <a:bodyPr/>
                    <a:p>
                      <a:pPr algn="ctr">
                        <a:lnSpc>
                          <a:spcPct val="115000"/>
                        </a:lnSpc>
                      </a:pPr>
                      <a:r>
                        <a:rPr lang="en-US">
                          <a:solidFill>
                            <a:srgbClr val="000000"/>
                          </a:solidFill>
                          <a:latin typeface="Calibri"/>
                        </a:rPr>
                        <a:t>101</a:t>
                      </a:r>
                      <a:endParaRPr/>
                    </a:p>
                  </a:txBody>
                  <a:tcPr/>
                </a:tc>
                <a:tc>
                  <a:txBody>
                    <a:bodyPr/>
                    <a:p>
                      <a:pPr algn="ctr">
                        <a:lnSpc>
                          <a:spcPct val="115000"/>
                        </a:lnSpc>
                      </a:pPr>
                      <a:r>
                        <a:rPr lang="en-US">
                          <a:solidFill>
                            <a:srgbClr val="000000"/>
                          </a:solidFill>
                          <a:latin typeface="Calibri"/>
                        </a:rPr>
                        <a:t>0.5</a:t>
                      </a:r>
                      <a:endParaRPr/>
                    </a:p>
                  </a:txBody>
                  <a:tcPr/>
                </a:tc>
                <a:tc>
                  <a:txBody>
                    <a:bodyPr/>
                    <a:p>
                      <a:pPr algn="ctr">
                        <a:lnSpc>
                          <a:spcPct val="115000"/>
                        </a:lnSpc>
                      </a:pPr>
                      <a:r>
                        <a:rPr lang="en-US">
                          <a:solidFill>
                            <a:srgbClr val="000000"/>
                          </a:solidFill>
                          <a:latin typeface="Calibri"/>
                        </a:rPr>
                        <a:t>0.7</a:t>
                      </a:r>
                      <a:endParaRPr/>
                    </a:p>
                  </a:txBody>
                  <a:tcPr/>
                </a:tc>
                <a:tc>
                  <a:txBody>
                    <a:bodyPr/>
                    <a:p>
                      <a:pPr>
                        <a:lnSpc>
                          <a:spcPct val="100000"/>
                        </a:lnSpc>
                      </a:pPr>
                      <a:r>
                        <a:rPr lang="en-US">
                          <a:solidFill>
                            <a:srgbClr val="000000"/>
                          </a:solidFill>
                          <a:latin typeface="Calibri"/>
                        </a:rPr>
                        <a:t>= (</a:t>
                      </a:r>
                      <a:r>
                        <a:rPr lang="en-US">
                          <a:solidFill>
                            <a:srgbClr val="92d050"/>
                          </a:solidFill>
                          <a:latin typeface="Calibri"/>
                        </a:rPr>
                        <a:t>0.2</a:t>
                      </a:r>
                      <a:r>
                        <a:rPr lang="en-US">
                          <a:solidFill>
                            <a:srgbClr val="000000"/>
                          </a:solidFill>
                          <a:latin typeface="Calibri"/>
                        </a:rPr>
                        <a:t> * 0.5) + (</a:t>
                      </a:r>
                      <a:r>
                        <a:rPr lang="en-US">
                          <a:solidFill>
                            <a:srgbClr val="ff0000"/>
                          </a:solidFill>
                          <a:latin typeface="Calibri"/>
                        </a:rPr>
                        <a:t>0.8</a:t>
                      </a:r>
                      <a:r>
                        <a:rPr lang="en-US">
                          <a:solidFill>
                            <a:srgbClr val="000000"/>
                          </a:solidFill>
                          <a:latin typeface="Calibri"/>
                        </a:rPr>
                        <a:t> * 0.7) = 0.66</a:t>
                      </a:r>
                      <a:endParaRPr/>
                    </a:p>
                  </a:txBody>
                  <a:tcPr/>
                </a:tc>
              </a:tr>
              <a:tr h="360000">
                <a:tc>
                  <a:txBody>
                    <a:bodyPr/>
                    <a:p>
                      <a:pPr algn="ctr">
                        <a:lnSpc>
                          <a:spcPct val="115000"/>
                        </a:lnSpc>
                      </a:pPr>
                      <a:r>
                        <a:rPr lang="en-US">
                          <a:solidFill>
                            <a:srgbClr val="000000"/>
                          </a:solidFill>
                          <a:latin typeface="Calibri"/>
                        </a:rPr>
                        <a:t>102</a:t>
                      </a:r>
                      <a:endParaRPr/>
                    </a:p>
                  </a:txBody>
                  <a:tcPr/>
                </a:tc>
                <a:tc>
                  <a:txBody>
                    <a:bodyPr/>
                    <a:p>
                      <a:pPr algn="ctr">
                        <a:lnSpc>
                          <a:spcPct val="115000"/>
                        </a:lnSpc>
                      </a:pPr>
                      <a:r>
                        <a:rPr lang="en-US">
                          <a:solidFill>
                            <a:srgbClr val="000000"/>
                          </a:solidFill>
                          <a:latin typeface="Calibri"/>
                        </a:rPr>
                        <a:t>0.7</a:t>
                      </a:r>
                      <a:endParaRPr/>
                    </a:p>
                  </a:txBody>
                  <a:tcPr/>
                </a:tc>
                <a:tc>
                  <a:txBody>
                    <a:bodyPr/>
                    <a:p>
                      <a:pPr algn="ctr">
                        <a:lnSpc>
                          <a:spcPct val="115000"/>
                        </a:lnSpc>
                      </a:pPr>
                      <a:r>
                        <a:rPr lang="en-US">
                          <a:solidFill>
                            <a:srgbClr val="000000"/>
                          </a:solidFill>
                          <a:latin typeface="Calibri"/>
                        </a:rPr>
                        <a:t>0.5</a:t>
                      </a:r>
                      <a:endParaRPr/>
                    </a:p>
                  </a:txBody>
                  <a:tcPr/>
                </a:tc>
                <a:tc>
                  <a:txBody>
                    <a:bodyPr/>
                    <a:p>
                      <a:pPr>
                        <a:lnSpc>
                          <a:spcPct val="100000"/>
                        </a:lnSpc>
                      </a:pPr>
                      <a:r>
                        <a:rPr lang="en-US">
                          <a:solidFill>
                            <a:srgbClr val="000000"/>
                          </a:solidFill>
                          <a:latin typeface="Calibri"/>
                        </a:rPr>
                        <a:t>0.66</a:t>
                      </a:r>
                      <a:endParaRPr/>
                    </a:p>
                  </a:txBody>
                  <a:tcPr/>
                </a:tc>
              </a:tr>
              <a:tr h="360000">
                <a:tc>
                  <a:txBody>
                    <a:bodyPr/>
                    <a:p>
                      <a:pPr algn="ctr">
                        <a:lnSpc>
                          <a:spcPct val="115000"/>
                        </a:lnSpc>
                      </a:pPr>
                      <a:r>
                        <a:rPr lang="en-US">
                          <a:solidFill>
                            <a:srgbClr val="000000"/>
                          </a:solidFill>
                          <a:latin typeface="Calibri"/>
                        </a:rPr>
                        <a:t>103</a:t>
                      </a:r>
                      <a:endParaRPr/>
                    </a:p>
                  </a:txBody>
                  <a:tcPr/>
                </a:tc>
                <a:tc>
                  <a:txBody>
                    <a:bodyPr/>
                    <a:p>
                      <a:pPr algn="ctr">
                        <a:lnSpc>
                          <a:spcPct val="115000"/>
                        </a:lnSpc>
                      </a:pPr>
                      <a:r>
                        <a:rPr lang="en-US">
                          <a:solidFill>
                            <a:srgbClr val="000000"/>
                          </a:solidFill>
                          <a:latin typeface="Calibri"/>
                        </a:rPr>
                        <a:t>0.8</a:t>
                      </a:r>
                      <a:endParaRPr/>
                    </a:p>
                  </a:txBody>
                  <a:tcPr/>
                </a:tc>
                <a:tc>
                  <a:txBody>
                    <a:bodyPr/>
                    <a:p>
                      <a:pPr algn="ctr">
                        <a:lnSpc>
                          <a:spcPct val="115000"/>
                        </a:lnSpc>
                      </a:pPr>
                      <a:r>
                        <a:rPr lang="en-US">
                          <a:solidFill>
                            <a:srgbClr val="000000"/>
                          </a:solidFill>
                          <a:latin typeface="Calibri"/>
                        </a:rPr>
                        <a:t>0.6</a:t>
                      </a:r>
                      <a:endParaRPr/>
                    </a:p>
                  </a:txBody>
                  <a:tcPr/>
                </a:tc>
                <a:tc>
                  <a:txBody>
                    <a:bodyPr/>
                    <a:p>
                      <a:pPr>
                        <a:lnSpc>
                          <a:spcPct val="100000"/>
                        </a:lnSpc>
                      </a:pPr>
                      <a:r>
                        <a:rPr lang="en-US">
                          <a:solidFill>
                            <a:srgbClr val="000000"/>
                          </a:solidFill>
                          <a:latin typeface="Calibri"/>
                        </a:rPr>
                        <a:t>0.76</a:t>
                      </a:r>
                      <a:endParaRPr/>
                    </a:p>
                  </a:txBody>
                  <a:tcPr/>
                </a:tc>
              </a:tr>
              <a:tr h="360000">
                <a:tc>
                  <a:txBody>
                    <a:bodyPr/>
                    <a:p>
                      <a:pPr algn="ctr">
                        <a:lnSpc>
                          <a:spcPct val="115000"/>
                        </a:lnSpc>
                      </a:pPr>
                      <a:r>
                        <a:rPr lang="en-US">
                          <a:solidFill>
                            <a:srgbClr val="000000"/>
                          </a:solidFill>
                          <a:latin typeface="Calibri"/>
                        </a:rPr>
                        <a:t>201</a:t>
                      </a:r>
                      <a:endParaRPr/>
                    </a:p>
                  </a:txBody>
                  <a:tcPr/>
                </a:tc>
                <a:tc>
                  <a:txBody>
                    <a:bodyPr/>
                    <a:p>
                      <a:pPr algn="ctr">
                        <a:lnSpc>
                          <a:spcPct val="115000"/>
                        </a:lnSpc>
                      </a:pPr>
                      <a:r>
                        <a:rPr lang="en-US">
                          <a:solidFill>
                            <a:srgbClr val="000000"/>
                          </a:solidFill>
                          <a:latin typeface="Calibri"/>
                        </a:rPr>
                        <a:t>0.6</a:t>
                      </a:r>
                      <a:endParaRPr/>
                    </a:p>
                  </a:txBody>
                  <a:tcPr/>
                </a:tc>
                <a:tc>
                  <a:txBody>
                    <a:bodyPr/>
                    <a:p>
                      <a:pPr algn="ctr">
                        <a:lnSpc>
                          <a:spcPct val="115000"/>
                        </a:lnSpc>
                      </a:pPr>
                      <a:r>
                        <a:rPr lang="en-US">
                          <a:solidFill>
                            <a:srgbClr val="000000"/>
                          </a:solidFill>
                          <a:latin typeface="Calibri"/>
                        </a:rPr>
                        <a:t>0.8</a:t>
                      </a:r>
                      <a:endParaRPr/>
                    </a:p>
                  </a:txBody>
                  <a:tcPr/>
                </a:tc>
                <a:tc>
                  <a:txBody>
                    <a:bodyPr/>
                    <a:p>
                      <a:pPr>
                        <a:lnSpc>
                          <a:spcPct val="100000"/>
                        </a:lnSpc>
                      </a:pPr>
                      <a:r>
                        <a:rPr lang="en-US">
                          <a:solidFill>
                            <a:srgbClr val="000000"/>
                          </a:solidFill>
                          <a:latin typeface="Calibri"/>
                        </a:rPr>
                        <a:t>0.76</a:t>
                      </a:r>
                      <a:endParaRPr/>
                    </a:p>
                  </a:txBody>
                  <a:tcPr/>
                </a:tc>
              </a:tr>
              <a:tr h="360000">
                <a:tc>
                  <a:txBody>
                    <a:bodyPr/>
                    <a:p>
                      <a:pPr algn="ctr">
                        <a:lnSpc>
                          <a:spcPct val="115000"/>
                        </a:lnSpc>
                      </a:pPr>
                      <a:r>
                        <a:rPr lang="en-US">
                          <a:solidFill>
                            <a:srgbClr val="000000"/>
                          </a:solidFill>
                          <a:latin typeface="Calibri"/>
                        </a:rPr>
                        <a:t>202</a:t>
                      </a:r>
                      <a:endParaRPr/>
                    </a:p>
                  </a:txBody>
                  <a:tcPr/>
                </a:tc>
                <a:tc>
                  <a:txBody>
                    <a:bodyPr/>
                    <a:p>
                      <a:pPr algn="ctr">
                        <a:lnSpc>
                          <a:spcPct val="115000"/>
                        </a:lnSpc>
                      </a:pPr>
                      <a:r>
                        <a:rPr lang="en-US">
                          <a:solidFill>
                            <a:srgbClr val="000000"/>
                          </a:solidFill>
                          <a:latin typeface="Calibri"/>
                        </a:rPr>
                        <a:t>0.4</a:t>
                      </a:r>
                      <a:endParaRPr/>
                    </a:p>
                  </a:txBody>
                  <a:tcPr/>
                </a:tc>
                <a:tc>
                  <a:txBody>
                    <a:bodyPr/>
                    <a:p>
                      <a:pPr algn="ctr">
                        <a:lnSpc>
                          <a:spcPct val="115000"/>
                        </a:lnSpc>
                      </a:pPr>
                      <a:r>
                        <a:rPr lang="en-US">
                          <a:solidFill>
                            <a:srgbClr val="000000"/>
                          </a:solidFill>
                          <a:latin typeface="Calibri"/>
                        </a:rPr>
                        <a:t>0.9</a:t>
                      </a:r>
                      <a:endParaRPr/>
                    </a:p>
                  </a:txBody>
                  <a:tcPr/>
                </a:tc>
                <a:tc>
                  <a:txBody>
                    <a:bodyPr/>
                    <a:p>
                      <a:pPr>
                        <a:lnSpc>
                          <a:spcPct val="100000"/>
                        </a:lnSpc>
                      </a:pPr>
                      <a:r>
                        <a:rPr lang="en-US">
                          <a:solidFill>
                            <a:srgbClr val="000000"/>
                          </a:solidFill>
                          <a:latin typeface="Calibri"/>
                        </a:rPr>
                        <a:t>0.8</a:t>
                      </a:r>
                      <a:endParaRPr/>
                    </a:p>
                  </a:txBody>
                  <a:tcPr/>
                </a:tc>
              </a:tr>
              <a:tr h="360000">
                <a:tc>
                  <a:txBody>
                    <a:bodyPr/>
                    <a:p>
                      <a:pPr algn="ctr">
                        <a:lnSpc>
                          <a:spcPct val="115000"/>
                        </a:lnSpc>
                      </a:pPr>
                      <a:r>
                        <a:rPr lang="en-US">
                          <a:solidFill>
                            <a:srgbClr val="000000"/>
                          </a:solidFill>
                          <a:latin typeface="Calibri"/>
                        </a:rPr>
                        <a:t>203</a:t>
                      </a:r>
                      <a:endParaRPr/>
                    </a:p>
                  </a:txBody>
                  <a:tcPr/>
                </a:tc>
                <a:tc>
                  <a:txBody>
                    <a:bodyPr/>
                    <a:p>
                      <a:pPr algn="ctr">
                        <a:lnSpc>
                          <a:spcPct val="115000"/>
                        </a:lnSpc>
                      </a:pPr>
                      <a:r>
                        <a:rPr lang="en-US">
                          <a:solidFill>
                            <a:srgbClr val="000000"/>
                          </a:solidFill>
                          <a:latin typeface="Calibri"/>
                        </a:rPr>
                        <a:t>0.3</a:t>
                      </a:r>
                      <a:endParaRPr/>
                    </a:p>
                  </a:txBody>
                  <a:tcPr/>
                </a:tc>
                <a:tc>
                  <a:txBody>
                    <a:bodyPr/>
                    <a:p>
                      <a:pPr algn="ctr">
                        <a:lnSpc>
                          <a:spcPct val="115000"/>
                        </a:lnSpc>
                      </a:pPr>
                      <a:r>
                        <a:rPr lang="en-US">
                          <a:solidFill>
                            <a:srgbClr val="000000"/>
                          </a:solidFill>
                          <a:latin typeface="Calibri"/>
                        </a:rPr>
                        <a:t>1.0</a:t>
                      </a:r>
                      <a:endParaRPr/>
                    </a:p>
                  </a:txBody>
                  <a:tcPr/>
                </a:tc>
                <a:tc>
                  <a:txBody>
                    <a:bodyPr/>
                    <a:p>
                      <a:pPr>
                        <a:lnSpc>
                          <a:spcPct val="100000"/>
                        </a:lnSpc>
                      </a:pPr>
                      <a:r>
                        <a:rPr lang="en-US">
                          <a:solidFill>
                            <a:srgbClr val="000000"/>
                          </a:solidFill>
                          <a:latin typeface="Calibri"/>
                        </a:rPr>
                        <a:t>0.86</a:t>
                      </a:r>
                      <a:endParaRPr/>
                    </a:p>
                  </a:txBody>
                  <a:tcPr/>
                </a:tc>
              </a:tr>
              <a:tr h="360000">
                <a:tc>
                  <a:txBody>
                    <a:bodyPr/>
                    <a:p>
                      <a:pPr algn="ctr">
                        <a:lnSpc>
                          <a:spcPct val="115000"/>
                        </a:lnSpc>
                      </a:pPr>
                      <a:r>
                        <a:rPr lang="en-US">
                          <a:solidFill>
                            <a:srgbClr val="000000"/>
                          </a:solidFill>
                          <a:latin typeface="Calibri"/>
                        </a:rPr>
                        <a:t>965</a:t>
                      </a:r>
                      <a:endParaRPr/>
                    </a:p>
                  </a:txBody>
                  <a:tcPr/>
                </a:tc>
                <a:tc>
                  <a:txBody>
                    <a:bodyPr/>
                    <a:p>
                      <a:pPr algn="ctr">
                        <a:lnSpc>
                          <a:spcPct val="115000"/>
                        </a:lnSpc>
                      </a:pPr>
                      <a:r>
                        <a:rPr lang="en-US">
                          <a:solidFill>
                            <a:srgbClr val="000000"/>
                          </a:solidFill>
                          <a:latin typeface="Calibri"/>
                        </a:rPr>
                        <a:t>0.2</a:t>
                      </a:r>
                      <a:endParaRPr/>
                    </a:p>
                  </a:txBody>
                  <a:tcPr/>
                </a:tc>
                <a:tc>
                  <a:txBody>
                    <a:bodyPr/>
                    <a:p>
                      <a:pPr algn="ctr">
                        <a:lnSpc>
                          <a:spcPct val="115000"/>
                        </a:lnSpc>
                      </a:pPr>
                      <a:r>
                        <a:rPr lang="en-US">
                          <a:solidFill>
                            <a:srgbClr val="000000"/>
                          </a:solidFill>
                          <a:latin typeface="Calibri"/>
                        </a:rPr>
                        <a:t>0.3</a:t>
                      </a:r>
                      <a:endParaRPr/>
                    </a:p>
                  </a:txBody>
                  <a:tcPr/>
                </a:tc>
                <a:tc>
                  <a:txBody>
                    <a:bodyPr/>
                    <a:p>
                      <a:pPr>
                        <a:lnSpc>
                          <a:spcPct val="100000"/>
                        </a:lnSpc>
                      </a:pPr>
                      <a:r>
                        <a:rPr lang="en-US">
                          <a:solidFill>
                            <a:srgbClr val="000000"/>
                          </a:solidFill>
                          <a:latin typeface="Calibri"/>
                        </a:rPr>
                        <a:t>0.28</a:t>
                      </a:r>
                      <a:endParaRPr/>
                    </a:p>
                  </a:txBody>
                  <a:tcPr/>
                </a:tc>
              </a:tr>
              <a:tr h="668160">
                <a:tc>
                  <a:txBody>
                    <a:bodyPr/>
                    <a:p>
                      <a:pPr algn="ctr">
                        <a:lnSpc>
                          <a:spcPct val="115000"/>
                        </a:lnSpc>
                      </a:pPr>
                      <a:r>
                        <a:rPr lang="en-US">
                          <a:solidFill>
                            <a:srgbClr val="000000"/>
                          </a:solidFill>
                          <a:latin typeface="Calibri"/>
                        </a:rPr>
                        <a:t>1810</a:t>
                      </a:r>
                      <a:endParaRPr/>
                    </a:p>
                  </a:txBody>
                  <a:tcPr/>
                </a:tc>
                <a:tc>
                  <a:txBody>
                    <a:bodyPr/>
                    <a:p>
                      <a:pPr algn="ctr">
                        <a:lnSpc>
                          <a:spcPct val="115000"/>
                        </a:lnSpc>
                      </a:pPr>
                      <a:r>
                        <a:rPr lang="en-US">
                          <a:solidFill>
                            <a:srgbClr val="000000"/>
                          </a:solidFill>
                          <a:latin typeface="Calibri"/>
                        </a:rPr>
                        <a:t>1.0</a:t>
                      </a:r>
                      <a:endParaRPr/>
                    </a:p>
                  </a:txBody>
                  <a:tcPr/>
                </a:tc>
                <a:tc>
                  <a:txBody>
                    <a:bodyPr/>
                    <a:p>
                      <a:pPr algn="ctr">
                        <a:lnSpc>
                          <a:spcPct val="115000"/>
                        </a:lnSpc>
                      </a:pPr>
                      <a:r>
                        <a:rPr lang="en-US">
                          <a:solidFill>
                            <a:srgbClr val="000000"/>
                          </a:solidFill>
                          <a:latin typeface="Calibri"/>
                        </a:rPr>
                        <a:t>0.2</a:t>
                      </a:r>
                      <a:endParaRPr/>
                    </a:p>
                  </a:txBody>
                  <a:tcPr/>
                </a:tc>
                <a:tc>
                  <a:txBody>
                    <a:bodyPr/>
                    <a:p>
                      <a:pPr>
                        <a:lnSpc>
                          <a:spcPct val="100000"/>
                        </a:lnSpc>
                      </a:pPr>
                      <a:r>
                        <a:rPr lang="en-US">
                          <a:solidFill>
                            <a:srgbClr val="000000"/>
                          </a:solidFill>
                          <a:latin typeface="Calibri"/>
                        </a:rPr>
                        <a:t>0.84</a:t>
                      </a:r>
                      <a:endParaRPr/>
                    </a:p>
                  </a:txBody>
                  <a:tcPr/>
                </a:tc>
              </a:tr>
              <a:tr h="668160">
                <a:tc>
                  <a:txBody>
                    <a:bodyPr/>
                    <a:p>
                      <a:pPr algn="ctr">
                        <a:lnSpc>
                          <a:spcPct val="115000"/>
                        </a:lnSpc>
                      </a:pPr>
                      <a:r>
                        <a:rPr lang="en-US">
                          <a:solidFill>
                            <a:srgbClr val="000000"/>
                          </a:solidFill>
                          <a:latin typeface="Calibri"/>
                        </a:rPr>
                        <a:t>1805</a:t>
                      </a:r>
                      <a:endParaRPr/>
                    </a:p>
                  </a:txBody>
                  <a:tcPr/>
                </a:tc>
                <a:tc>
                  <a:txBody>
                    <a:bodyPr/>
                    <a:p>
                      <a:pPr algn="ctr">
                        <a:lnSpc>
                          <a:spcPct val="115000"/>
                        </a:lnSpc>
                      </a:pPr>
                      <a:r>
                        <a:rPr lang="en-US">
                          <a:solidFill>
                            <a:srgbClr val="000000"/>
                          </a:solidFill>
                          <a:latin typeface="Calibri"/>
                        </a:rPr>
                        <a:t>0.9</a:t>
                      </a:r>
                      <a:endParaRPr/>
                    </a:p>
                  </a:txBody>
                  <a:tcPr/>
                </a:tc>
                <a:tc>
                  <a:txBody>
                    <a:bodyPr/>
                    <a:p>
                      <a:pPr algn="ctr">
                        <a:lnSpc>
                          <a:spcPct val="115000"/>
                        </a:lnSpc>
                      </a:pPr>
                      <a:r>
                        <a:rPr lang="en-US">
                          <a:solidFill>
                            <a:srgbClr val="000000"/>
                          </a:solidFill>
                          <a:latin typeface="Calibri"/>
                        </a:rPr>
                        <a:t>0.1</a:t>
                      </a:r>
                      <a:endParaRPr/>
                    </a:p>
                  </a:txBody>
                  <a:tcPr/>
                </a:tc>
                <a:tc>
                  <a:txBody>
                    <a:bodyPr/>
                    <a:p>
                      <a:pPr>
                        <a:lnSpc>
                          <a:spcPct val="100000"/>
                        </a:lnSpc>
                      </a:pPr>
                      <a:r>
                        <a:rPr lang="en-US">
                          <a:solidFill>
                            <a:srgbClr val="000000"/>
                          </a:solidFill>
                          <a:latin typeface="Calibri"/>
                        </a:rPr>
                        <a:t>0.74</a:t>
                      </a:r>
                      <a:endParaRPr/>
                    </a:p>
                  </a:txBody>
                  <a:tcPr/>
                </a:tc>
              </a:tr>
            </a:tbl>
          </a:graphicData>
        </a:graphic>
      </p:graphicFrame>
      <p:sp>
        <p:nvSpPr>
          <p:cNvPr id="217" name="CustomShape 3"/>
          <p:cNvSpPr/>
          <p:nvPr/>
        </p:nvSpPr>
        <p:spPr>
          <a:xfrm>
            <a:off x="685800" y="914400"/>
            <a:ext cx="3276000" cy="912960"/>
          </a:xfrm>
          <a:prstGeom prst="rect">
            <a:avLst/>
          </a:prstGeom>
          <a:noFill/>
          <a:ln>
            <a:noFill/>
          </a:ln>
        </p:spPr>
        <p:txBody>
          <a:bodyPr lIns="90000" rIns="90000" tIns="45000" bIns="45000"/>
          <a:p>
            <a:r>
              <a:rPr b="1" lang="en-US" u="sng">
                <a:solidFill>
                  <a:srgbClr val="ff0000"/>
                </a:solidFill>
                <a:latin typeface="Calibri"/>
              </a:rPr>
              <a:t>Rank</a:t>
            </a:r>
            <a:r>
              <a:rPr b="1" lang="en-US" u="sng">
                <a:solidFill>
                  <a:srgbClr val="000000"/>
                </a:solidFill>
                <a:latin typeface="Calibri"/>
              </a:rPr>
              <a:t> Weights: </a:t>
            </a:r>
            <a:endParaRPr/>
          </a:p>
          <a:p>
            <a:r>
              <a:rPr lang="en-US">
                <a:solidFill>
                  <a:srgbClr val="000000"/>
                </a:solidFill>
                <a:latin typeface="Calibri"/>
              </a:rPr>
              <a:t>Rank 1 = </a:t>
            </a:r>
            <a:r>
              <a:rPr lang="en-US">
                <a:solidFill>
                  <a:srgbClr val="ff0000"/>
                </a:solidFill>
                <a:latin typeface="Calibri"/>
              </a:rPr>
              <a:t>0.8</a:t>
            </a:r>
            <a:endParaRPr/>
          </a:p>
          <a:p>
            <a:pPr>
              <a:lnSpc>
                <a:spcPct val="100000"/>
              </a:lnSpc>
            </a:pPr>
            <a:r>
              <a:rPr lang="en-US">
                <a:solidFill>
                  <a:srgbClr val="000000"/>
                </a:solidFill>
                <a:latin typeface="Calibri"/>
              </a:rPr>
              <a:t>Rank 2 = </a:t>
            </a:r>
            <a:r>
              <a:rPr lang="en-US">
                <a:solidFill>
                  <a:srgbClr val="00b050"/>
                </a:solidFill>
                <a:latin typeface="Calibri"/>
              </a:rPr>
              <a:t>0.2</a:t>
            </a:r>
            <a:endParaRPr/>
          </a:p>
        </p:txBody>
      </p:sp>
      <p:sp>
        <p:nvSpPr>
          <p:cNvPr id="218" name="CustomShape 4"/>
          <p:cNvSpPr/>
          <p:nvPr/>
        </p:nvSpPr>
        <p:spPr>
          <a:xfrm>
            <a:off x="4572000" y="3474720"/>
            <a:ext cx="4480200" cy="3382920"/>
          </a:xfrm>
          <a:prstGeom prst="rect">
            <a:avLst/>
          </a:prstGeom>
          <a:solidFill>
            <a:srgbClr val="ffffff"/>
          </a:solidFill>
          <a:ln w="38160">
            <a:solidFill>
              <a:srgbClr val="000000"/>
            </a:solidFill>
            <a:round/>
          </a:ln>
        </p:spPr>
        <p:txBody>
          <a:bodyPr lIns="90000" rIns="90000" tIns="45000" bIns="45000"/>
          <a:p>
            <a:pPr>
              <a:lnSpc>
                <a:spcPct val="100000"/>
              </a:lnSpc>
            </a:pPr>
            <a:r>
              <a:rPr lang="en-US">
                <a:solidFill>
                  <a:srgbClr val="000000"/>
                </a:solidFill>
                <a:latin typeface="Calibri"/>
              </a:rPr>
              <a:t>Using this approach, the small number in the number of people in the flood plain is not allowed to average out </a:t>
            </a:r>
            <a:r>
              <a:rPr i="1" lang="en-US">
                <a:solidFill>
                  <a:srgbClr val="000000"/>
                </a:solidFill>
                <a:latin typeface="Calibri"/>
              </a:rPr>
              <a:t>as much </a:t>
            </a:r>
            <a:r>
              <a:rPr lang="en-US">
                <a:solidFill>
                  <a:srgbClr val="000000"/>
                </a:solidFill>
                <a:latin typeface="Calibri"/>
              </a:rPr>
              <a:t>of the high value in precipitation as it used too.  Thus, this HUC that is at a high chance for flooding is ranked high using the WOWA.</a:t>
            </a:r>
            <a:endParaRPr/>
          </a:p>
          <a:p>
            <a:pPr>
              <a:lnSpc>
                <a:spcPct val="100000"/>
              </a:lnSpc>
            </a:pPr>
            <a:endParaRPr/>
          </a:p>
          <a:p>
            <a:pPr>
              <a:lnSpc>
                <a:spcPct val="100000"/>
              </a:lnSpc>
            </a:pPr>
            <a:r>
              <a:rPr lang="en-US">
                <a:solidFill>
                  <a:srgbClr val="000000"/>
                </a:solidFill>
                <a:latin typeface="Calibri"/>
              </a:rPr>
              <a:t>The degree to which averaging out is allowed to occur is called “ORness” in the OWA.</a:t>
            </a:r>
            <a:endParaRPr/>
          </a:p>
        </p:txBody>
      </p:sp>
      <p:sp>
        <p:nvSpPr>
          <p:cNvPr id="219" name="CustomShape 5"/>
          <p:cNvSpPr/>
          <p:nvPr/>
        </p:nvSpPr>
        <p:spPr>
          <a:xfrm>
            <a:off x="76320" y="5715000"/>
            <a:ext cx="4799880" cy="532800"/>
          </a:xfrm>
          <a:prstGeom prst="ellipse">
            <a:avLst/>
          </a:prstGeom>
          <a:noFill/>
          <a:ln w="38160">
            <a:solidFill>
              <a:srgbClr val="ff0000"/>
            </a:solidFill>
            <a:round/>
          </a:ln>
        </p:spPr>
      </p:sp>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0" name="CustomShape 1"/>
          <p:cNvSpPr/>
          <p:nvPr/>
        </p:nvSpPr>
        <p:spPr>
          <a:xfrm flipV="1" rot="16200000">
            <a:off x="6400800" y="989640"/>
            <a:ext cx="761400" cy="4419000"/>
          </a:xfrm>
          <a:prstGeom prst="flowChartMerge">
            <a:avLst/>
          </a:prstGeom>
          <a:gradFill>
            <a:gsLst>
              <a:gs pos="0">
                <a:srgbClr val="ffc000"/>
              </a:gs>
              <a:gs pos="100000">
                <a:srgbClr val="339933"/>
              </a:gs>
            </a:gsLst>
            <a:lin ang="16200000"/>
          </a:gradFill>
          <a:ln w="25560">
            <a:solidFill>
              <a:srgbClr val="595959"/>
            </a:solidFill>
            <a:round/>
          </a:ln>
        </p:spPr>
      </p:sp>
      <p:sp>
        <p:nvSpPr>
          <p:cNvPr id="221" name="CustomShape 2"/>
          <p:cNvSpPr/>
          <p:nvPr/>
        </p:nvSpPr>
        <p:spPr>
          <a:xfrm flipV="1" rot="5400000">
            <a:off x="1981080" y="990000"/>
            <a:ext cx="761400" cy="4419000"/>
          </a:xfrm>
          <a:prstGeom prst="flowChartMerge">
            <a:avLst/>
          </a:prstGeom>
          <a:gradFill>
            <a:gsLst>
              <a:gs pos="0">
                <a:srgbClr val="ffc000"/>
              </a:gs>
              <a:gs pos="100000">
                <a:srgbClr val="ff0000"/>
              </a:gs>
            </a:gsLst>
            <a:lin ang="10800000"/>
          </a:gradFill>
          <a:ln w="25560">
            <a:solidFill>
              <a:srgbClr val="595959"/>
            </a:solidFill>
            <a:round/>
          </a:ln>
        </p:spPr>
      </p:sp>
      <p:sp>
        <p:nvSpPr>
          <p:cNvPr id="222" name="CustomShape 3"/>
          <p:cNvSpPr/>
          <p:nvPr/>
        </p:nvSpPr>
        <p:spPr>
          <a:xfrm>
            <a:off x="685800" y="-22320"/>
            <a:ext cx="7466760" cy="1393200"/>
          </a:xfrm>
          <a:prstGeom prst="rect">
            <a:avLst/>
          </a:prstGeom>
          <a:noFill/>
          <a:ln>
            <a:noFill/>
          </a:ln>
        </p:spPr>
        <p:txBody>
          <a:bodyPr lIns="90000" rIns="90000" tIns="45000" bIns="45000" anchor="ctr"/>
          <a:p>
            <a:pPr algn="ctr">
              <a:lnSpc>
                <a:spcPct val="100000"/>
              </a:lnSpc>
            </a:pPr>
            <a:r>
              <a:rPr lang="en-US" sz="3200">
                <a:solidFill>
                  <a:srgbClr val="000000"/>
                </a:solidFill>
                <a:latin typeface="Calibri"/>
              </a:rPr>
              <a:t>Optimistic / Pessimistic Outlooks and assigning the OWA Rank Weights</a:t>
            </a:r>
            <a:endParaRPr/>
          </a:p>
        </p:txBody>
      </p:sp>
      <p:sp>
        <p:nvSpPr>
          <p:cNvPr id="223" name="CustomShape 4"/>
          <p:cNvSpPr/>
          <p:nvPr/>
        </p:nvSpPr>
        <p:spPr>
          <a:xfrm>
            <a:off x="0" y="6019920"/>
            <a:ext cx="9143280" cy="1048320"/>
          </a:xfrm>
          <a:prstGeom prst="rect">
            <a:avLst/>
          </a:prstGeom>
          <a:noFill/>
          <a:ln>
            <a:noFill/>
          </a:ln>
        </p:spPr>
        <p:txBody>
          <a:bodyPr lIns="90000" rIns="90000" tIns="45000" bIns="45000"/>
          <a:p>
            <a:pPr>
              <a:lnSpc>
                <a:spcPct val="100000"/>
              </a:lnSpc>
            </a:pPr>
            <a:r>
              <a:rPr lang="en-US" sz="1050">
                <a:solidFill>
                  <a:srgbClr val="000000"/>
                </a:solidFill>
                <a:latin typeface="Calibri"/>
              </a:rPr>
              <a:t>Malczewski, J., Chapman, T., Flegel, C., Walters, D., Shrubsole, D., and Healy, M. (2003). GIS-multicriteria evaluation with ordered weighted averaging (OWA): case study of developing watershed management strategies. Environment and Planning A</a:t>
            </a:r>
            <a:r>
              <a:rPr i="1" lang="en-US" sz="1050">
                <a:solidFill>
                  <a:srgbClr val="000000"/>
                </a:solidFill>
                <a:latin typeface="Calibri"/>
              </a:rPr>
              <a:t> 35, 1769-1784.</a:t>
            </a:r>
            <a:endParaRPr/>
          </a:p>
          <a:p>
            <a:pPr>
              <a:lnSpc>
                <a:spcPct val="100000"/>
              </a:lnSpc>
            </a:pPr>
            <a:endParaRPr/>
          </a:p>
          <a:p>
            <a:pPr>
              <a:lnSpc>
                <a:spcPct val="100000"/>
              </a:lnSpc>
            </a:pPr>
            <a:r>
              <a:rPr lang="en-US" sz="1050">
                <a:solidFill>
                  <a:srgbClr val="000000"/>
                </a:solidFill>
                <a:latin typeface="Calibri"/>
              </a:rPr>
              <a:t>Jiang, H. &amp; Eastman, J. (2000). Application of Fuzzy Measures in Multi-Criteria Evaluation in GIS. Int. J. Geographical Information Science. 14(2): 173-184.</a:t>
            </a:r>
            <a:endParaRPr/>
          </a:p>
          <a:p>
            <a:pPr>
              <a:lnSpc>
                <a:spcPct val="100000"/>
              </a:lnSpc>
            </a:pPr>
            <a:endParaRPr/>
          </a:p>
        </p:txBody>
      </p:sp>
      <p:sp>
        <p:nvSpPr>
          <p:cNvPr id="224" name="CustomShape 5"/>
          <p:cNvSpPr/>
          <p:nvPr/>
        </p:nvSpPr>
        <p:spPr>
          <a:xfrm>
            <a:off x="533520" y="1189800"/>
            <a:ext cx="7390800" cy="1735200"/>
          </a:xfrm>
          <a:prstGeom prst="rect">
            <a:avLst/>
          </a:prstGeom>
          <a:noFill/>
          <a:ln>
            <a:noFill/>
          </a:ln>
        </p:spPr>
        <p:txBody>
          <a:bodyPr lIns="90000" rIns="90000" tIns="45000" bIns="45000"/>
          <a:p>
            <a:pPr>
              <a:lnSpc>
                <a:spcPct val="100000"/>
              </a:lnSpc>
            </a:pPr>
            <a:r>
              <a:rPr lang="en-US">
                <a:solidFill>
                  <a:srgbClr val="000000"/>
                </a:solidFill>
                <a:latin typeface="Calibri"/>
              </a:rPr>
              <a:t>The degree of “ORness” chosen allows for the selection of Rank Weights based on an </a:t>
            </a:r>
            <a:r>
              <a:rPr b="1" i="1" lang="en-US">
                <a:solidFill>
                  <a:srgbClr val="000000"/>
                </a:solidFill>
                <a:latin typeface="Calibri"/>
              </a:rPr>
              <a:t>optimistic or pessimistic outlook.</a:t>
            </a:r>
            <a:endParaRPr/>
          </a:p>
          <a:p>
            <a:pPr>
              <a:lnSpc>
                <a:spcPct val="100000"/>
              </a:lnSpc>
            </a:pPr>
            <a:endParaRPr/>
          </a:p>
          <a:p>
            <a:pPr>
              <a:lnSpc>
                <a:spcPct val="100000"/>
              </a:lnSpc>
            </a:pPr>
            <a:r>
              <a:rPr lang="en-US">
                <a:solidFill>
                  <a:srgbClr val="000000"/>
                </a:solidFill>
                <a:latin typeface="Calibri"/>
              </a:rPr>
              <a:t>For an </a:t>
            </a:r>
            <a:r>
              <a:rPr b="1" lang="en-US">
                <a:solidFill>
                  <a:srgbClr val="000000"/>
                </a:solidFill>
                <a:latin typeface="Calibri"/>
              </a:rPr>
              <a:t>optimistic outlook full trade-off </a:t>
            </a:r>
            <a:r>
              <a:rPr lang="en-US">
                <a:solidFill>
                  <a:srgbClr val="000000"/>
                </a:solidFill>
                <a:latin typeface="Calibri"/>
              </a:rPr>
              <a:t>is allowed - low values can compensate for (or “average out”) high values.</a:t>
            </a:r>
            <a:endParaRPr/>
          </a:p>
        </p:txBody>
      </p:sp>
      <p:sp>
        <p:nvSpPr>
          <p:cNvPr id="225" name="CustomShape 6"/>
          <p:cNvSpPr/>
          <p:nvPr/>
        </p:nvSpPr>
        <p:spPr>
          <a:xfrm rot="16200000">
            <a:off x="1306800" y="1741680"/>
            <a:ext cx="738000" cy="2894760"/>
          </a:xfrm>
          <a:prstGeom prst="rect">
            <a:avLst/>
          </a:prstGeom>
          <a:noFill/>
          <a:ln>
            <a:noFill/>
          </a:ln>
        </p:spPr>
        <p:txBody>
          <a:bodyPr lIns="45000" rIns="45000" tIns="90000" bIns="90000" vert="vert"/>
          <a:p>
            <a:pPr>
              <a:lnSpc>
                <a:spcPct val="100000"/>
              </a:lnSpc>
            </a:pPr>
            <a:r>
              <a:rPr lang="en-US">
                <a:solidFill>
                  <a:srgbClr val="000000"/>
                </a:solidFill>
                <a:latin typeface="Calibri"/>
              </a:rPr>
              <a:t> </a:t>
            </a:r>
            <a:r>
              <a:rPr lang="en-US">
                <a:solidFill>
                  <a:srgbClr val="000000"/>
                </a:solidFill>
                <a:latin typeface="Calibri"/>
              </a:rPr>
              <a:t>Pessimistic</a:t>
            </a:r>
            <a:endParaRPr/>
          </a:p>
          <a:p>
            <a:pPr>
              <a:lnSpc>
                <a:spcPct val="100000"/>
              </a:lnSpc>
            </a:pPr>
            <a:r>
              <a:rPr lang="en-US">
                <a:solidFill>
                  <a:srgbClr val="000000"/>
                </a:solidFill>
                <a:latin typeface="Calibri"/>
              </a:rPr>
              <a:t>Low Tradeoff</a:t>
            </a:r>
            <a:endParaRPr/>
          </a:p>
        </p:txBody>
      </p:sp>
      <p:sp>
        <p:nvSpPr>
          <p:cNvPr id="226" name="CustomShape 7"/>
          <p:cNvSpPr/>
          <p:nvPr/>
        </p:nvSpPr>
        <p:spPr>
          <a:xfrm rot="16200000">
            <a:off x="8355240" y="1932120"/>
            <a:ext cx="738000" cy="2513880"/>
          </a:xfrm>
          <a:prstGeom prst="rect">
            <a:avLst/>
          </a:prstGeom>
          <a:noFill/>
          <a:ln>
            <a:noFill/>
          </a:ln>
        </p:spPr>
        <p:txBody>
          <a:bodyPr lIns="45000" rIns="45000" tIns="90000" bIns="90000" vert="vert"/>
          <a:p>
            <a:pPr>
              <a:lnSpc>
                <a:spcPct val="100000"/>
              </a:lnSpc>
            </a:pPr>
            <a:r>
              <a:rPr lang="en-US">
                <a:solidFill>
                  <a:srgbClr val="000000"/>
                </a:solidFill>
                <a:latin typeface="Calibri"/>
              </a:rPr>
              <a:t>  </a:t>
            </a:r>
            <a:r>
              <a:rPr lang="en-US">
                <a:solidFill>
                  <a:srgbClr val="000000"/>
                </a:solidFill>
                <a:latin typeface="Calibri"/>
              </a:rPr>
              <a:t>Optimistic</a:t>
            </a:r>
            <a:endParaRPr/>
          </a:p>
          <a:p>
            <a:pPr>
              <a:lnSpc>
                <a:spcPct val="100000"/>
              </a:lnSpc>
            </a:pPr>
            <a:r>
              <a:rPr lang="en-US">
                <a:solidFill>
                  <a:srgbClr val="000000"/>
                </a:solidFill>
                <a:latin typeface="Calibri"/>
              </a:rPr>
              <a:t>High Tradeoff</a:t>
            </a:r>
            <a:endParaRPr/>
          </a:p>
        </p:txBody>
      </p:sp>
      <p:graphicFrame>
        <p:nvGraphicFramePr>
          <p:cNvPr id="227" name="Table 8"/>
          <p:cNvGraphicFramePr/>
          <p:nvPr/>
        </p:nvGraphicFramePr>
        <p:xfrm>
          <a:off x="152280" y="3733920"/>
          <a:ext cx="2056680" cy="2133000"/>
        </p:xfrm>
        <a:graphic>
          <a:graphicData uri="http://schemas.openxmlformats.org/drawingml/2006/table">
            <a:tbl>
              <a:tblPr/>
              <a:tblGrid>
                <a:gridCol w="1028520"/>
                <a:gridCol w="1028520"/>
              </a:tblGrid>
              <a:tr h="509400">
                <a:tc>
                  <a:txBody>
                    <a:bodyPr/>
                    <a:p>
                      <a:pPr algn="ctr">
                        <a:lnSpc>
                          <a:spcPct val="100000"/>
                        </a:lnSpc>
                      </a:pPr>
                      <a:r>
                        <a:rPr b="1" lang="en-US" sz="1400" u="sng">
                          <a:solidFill>
                            <a:srgbClr val="ffffff"/>
                          </a:solidFill>
                          <a:latin typeface="Calibri"/>
                        </a:rPr>
                        <a:t>Orness = .95</a:t>
                      </a:r>
                      <a:endParaRPr/>
                    </a:p>
                  </a:txBody>
                  <a:tcPr/>
                </a:tc>
                <a:tc>
                  <a:tcPr/>
                </a:tc>
              </a:tr>
              <a:tr h="300600">
                <a:tc>
                  <a:txBody>
                    <a:bodyPr/>
                    <a:p>
                      <a:pPr algn="ctr">
                        <a:lnSpc>
                          <a:spcPct val="100000"/>
                        </a:lnSpc>
                      </a:pPr>
                      <a:r>
                        <a:rPr b="1" lang="en-US" sz="1400">
                          <a:solidFill>
                            <a:srgbClr val="000000"/>
                          </a:solidFill>
                          <a:latin typeface="Calibri"/>
                        </a:rPr>
                        <a:t>Rank</a:t>
                      </a:r>
                      <a:endParaRPr/>
                    </a:p>
                  </a:txBody>
                  <a:tcPr/>
                </a:tc>
                <a:tc>
                  <a:txBody>
                    <a:bodyPr/>
                    <a:p>
                      <a:pPr algn="ctr">
                        <a:lnSpc>
                          <a:spcPct val="100000"/>
                        </a:lnSpc>
                      </a:pPr>
                      <a:r>
                        <a:rPr b="1" lang="en-US" sz="1400">
                          <a:solidFill>
                            <a:srgbClr val="000000"/>
                          </a:solidFill>
                          <a:latin typeface="Calibri"/>
                        </a:rPr>
                        <a:t>Weight</a:t>
                      </a:r>
                      <a:endParaRPr/>
                    </a:p>
                  </a:txBody>
                  <a:tcPr/>
                </a:tc>
              </a:tr>
              <a:tr h="300600">
                <a:tc>
                  <a:txBody>
                    <a:bodyPr/>
                    <a:p>
                      <a:pPr algn="ctr">
                        <a:lnSpc>
                          <a:spcPct val="100000"/>
                        </a:lnSpc>
                      </a:pPr>
                      <a:r>
                        <a:rPr lang="en-US" sz="1400">
                          <a:solidFill>
                            <a:srgbClr val="000000"/>
                          </a:solidFill>
                          <a:latin typeface="Calibri"/>
                        </a:rPr>
                        <a:t>1</a:t>
                      </a:r>
                      <a:endParaRPr/>
                    </a:p>
                  </a:txBody>
                  <a:tcPr/>
                </a:tc>
                <a:tc>
                  <a:txBody>
                    <a:bodyPr/>
                    <a:p>
                      <a:pPr algn="ctr">
                        <a:lnSpc>
                          <a:spcPct val="100000"/>
                        </a:lnSpc>
                      </a:pPr>
                      <a:r>
                        <a:rPr lang="en-US" sz="1400">
                          <a:solidFill>
                            <a:srgbClr val="000000"/>
                          </a:solidFill>
                          <a:latin typeface="Calibri"/>
                        </a:rPr>
                        <a:t>.830</a:t>
                      </a:r>
                      <a:endParaRPr/>
                    </a:p>
                  </a:txBody>
                  <a:tcPr/>
                </a:tc>
              </a:tr>
              <a:tr h="300600">
                <a:tc>
                  <a:txBody>
                    <a:bodyPr/>
                    <a:p>
                      <a:pPr algn="ctr">
                        <a:lnSpc>
                          <a:spcPct val="100000"/>
                        </a:lnSpc>
                      </a:pPr>
                      <a:r>
                        <a:rPr lang="en-US" sz="1400">
                          <a:solidFill>
                            <a:srgbClr val="000000"/>
                          </a:solidFill>
                          <a:latin typeface="Calibri"/>
                        </a:rPr>
                        <a:t>2</a:t>
                      </a:r>
                      <a:endParaRPr/>
                    </a:p>
                  </a:txBody>
                  <a:tcPr/>
                </a:tc>
                <a:tc>
                  <a:txBody>
                    <a:bodyPr/>
                    <a:p>
                      <a:pPr algn="ctr">
                        <a:lnSpc>
                          <a:spcPct val="100000"/>
                        </a:lnSpc>
                      </a:pPr>
                      <a:r>
                        <a:rPr lang="en-US" sz="1400">
                          <a:solidFill>
                            <a:srgbClr val="000000"/>
                          </a:solidFill>
                          <a:latin typeface="Calibri"/>
                        </a:rPr>
                        <a:t>.140</a:t>
                      </a:r>
                      <a:endParaRPr/>
                    </a:p>
                  </a:txBody>
                  <a:tcPr/>
                </a:tc>
              </a:tr>
              <a:tr h="300600">
                <a:tc>
                  <a:txBody>
                    <a:bodyPr/>
                    <a:p>
                      <a:pPr algn="ctr">
                        <a:lnSpc>
                          <a:spcPct val="100000"/>
                        </a:lnSpc>
                      </a:pPr>
                      <a:r>
                        <a:rPr lang="en-US" sz="1400">
                          <a:solidFill>
                            <a:srgbClr val="000000"/>
                          </a:solidFill>
                          <a:latin typeface="Calibri"/>
                        </a:rPr>
                        <a:t>3</a:t>
                      </a:r>
                      <a:endParaRPr/>
                    </a:p>
                  </a:txBody>
                  <a:tcPr/>
                </a:tc>
                <a:tc>
                  <a:txBody>
                    <a:bodyPr/>
                    <a:p>
                      <a:pPr algn="ctr">
                        <a:lnSpc>
                          <a:spcPct val="100000"/>
                        </a:lnSpc>
                      </a:pPr>
                      <a:r>
                        <a:rPr lang="en-US" sz="1400">
                          <a:solidFill>
                            <a:srgbClr val="000000"/>
                          </a:solidFill>
                          <a:latin typeface="Calibri"/>
                        </a:rPr>
                        <a:t>.020</a:t>
                      </a:r>
                      <a:endParaRPr/>
                    </a:p>
                  </a:txBody>
                  <a:tcPr/>
                </a:tc>
              </a:tr>
              <a:tr h="300600">
                <a:tc>
                  <a:txBody>
                    <a:bodyPr/>
                    <a:p>
                      <a:pPr algn="ctr">
                        <a:lnSpc>
                          <a:spcPct val="100000"/>
                        </a:lnSpc>
                      </a:pPr>
                      <a:r>
                        <a:rPr lang="en-US" sz="1400">
                          <a:solidFill>
                            <a:srgbClr val="000000"/>
                          </a:solidFill>
                          <a:latin typeface="Calibri"/>
                        </a:rPr>
                        <a:t>4</a:t>
                      </a:r>
                      <a:endParaRPr/>
                    </a:p>
                  </a:txBody>
                  <a:tcPr/>
                </a:tc>
                <a:tc>
                  <a:txBody>
                    <a:bodyPr/>
                    <a:p>
                      <a:pPr algn="ctr">
                        <a:lnSpc>
                          <a:spcPct val="100000"/>
                        </a:lnSpc>
                      </a:pPr>
                      <a:r>
                        <a:rPr lang="en-US" sz="1400">
                          <a:solidFill>
                            <a:srgbClr val="000000"/>
                          </a:solidFill>
                          <a:latin typeface="Calibri"/>
                        </a:rPr>
                        <a:t>.010</a:t>
                      </a:r>
                      <a:endParaRPr/>
                    </a:p>
                  </a:txBody>
                  <a:tcPr/>
                </a:tc>
              </a:tr>
              <a:tr h="300600">
                <a:tc>
                  <a:txBody>
                    <a:bodyPr/>
                    <a:p>
                      <a:pPr algn="ctr">
                        <a:lnSpc>
                          <a:spcPct val="100000"/>
                        </a:lnSpc>
                      </a:pPr>
                      <a:r>
                        <a:rPr b="1" lang="en-US" sz="1400">
                          <a:solidFill>
                            <a:srgbClr val="000000"/>
                          </a:solidFill>
                          <a:latin typeface="Calibri"/>
                        </a:rPr>
                        <a:t>5</a:t>
                      </a:r>
                      <a:endParaRPr/>
                    </a:p>
                  </a:txBody>
                  <a:tcPr/>
                </a:tc>
                <a:tc>
                  <a:txBody>
                    <a:bodyPr/>
                    <a:p>
                      <a:pPr algn="ctr">
                        <a:lnSpc>
                          <a:spcPct val="100000"/>
                        </a:lnSpc>
                      </a:pPr>
                      <a:r>
                        <a:rPr b="1" lang="en-US" sz="1400">
                          <a:solidFill>
                            <a:srgbClr val="000000"/>
                          </a:solidFill>
                          <a:latin typeface="Calibri"/>
                        </a:rPr>
                        <a:t>.001</a:t>
                      </a:r>
                      <a:endParaRPr/>
                    </a:p>
                  </a:txBody>
                  <a:tcPr/>
                </a:tc>
              </a:tr>
            </a:tbl>
          </a:graphicData>
        </a:graphic>
      </p:graphicFrame>
      <p:graphicFrame>
        <p:nvGraphicFramePr>
          <p:cNvPr id="228" name="Table 9"/>
          <p:cNvGraphicFramePr/>
          <p:nvPr/>
        </p:nvGraphicFramePr>
        <p:xfrm>
          <a:off x="3505320" y="3733920"/>
          <a:ext cx="2056680" cy="2133000"/>
        </p:xfrm>
        <a:graphic>
          <a:graphicData uri="http://schemas.openxmlformats.org/drawingml/2006/table">
            <a:tbl>
              <a:tblPr/>
              <a:tblGrid>
                <a:gridCol w="1028520"/>
                <a:gridCol w="1028520"/>
              </a:tblGrid>
              <a:tr h="509400">
                <a:tc>
                  <a:txBody>
                    <a:bodyPr/>
                    <a:p>
                      <a:pPr algn="ctr">
                        <a:lnSpc>
                          <a:spcPct val="100000"/>
                        </a:lnSpc>
                      </a:pPr>
                      <a:r>
                        <a:rPr b="1" lang="en-US" sz="1400" u="sng">
                          <a:solidFill>
                            <a:srgbClr val="ffffff"/>
                          </a:solidFill>
                          <a:latin typeface="Calibri"/>
                        </a:rPr>
                        <a:t>Orness = .75</a:t>
                      </a:r>
                      <a:endParaRPr/>
                    </a:p>
                  </a:txBody>
                  <a:tcPr/>
                </a:tc>
                <a:tc>
                  <a:tcPr/>
                </a:tc>
              </a:tr>
              <a:tr h="300600">
                <a:tc>
                  <a:txBody>
                    <a:bodyPr/>
                    <a:p>
                      <a:pPr algn="ctr">
                        <a:lnSpc>
                          <a:spcPct val="100000"/>
                        </a:lnSpc>
                      </a:pPr>
                      <a:r>
                        <a:rPr lang="en-US" sz="1400">
                          <a:solidFill>
                            <a:srgbClr val="000000"/>
                          </a:solidFill>
                          <a:latin typeface="Calibri"/>
                        </a:rPr>
                        <a:t>Rank</a:t>
                      </a:r>
                      <a:endParaRPr/>
                    </a:p>
                  </a:txBody>
                  <a:tcPr/>
                </a:tc>
                <a:tc>
                  <a:txBody>
                    <a:bodyPr/>
                    <a:p>
                      <a:pPr algn="ctr">
                        <a:lnSpc>
                          <a:spcPct val="100000"/>
                        </a:lnSpc>
                      </a:pPr>
                      <a:r>
                        <a:rPr lang="en-US" sz="1400">
                          <a:solidFill>
                            <a:srgbClr val="000000"/>
                          </a:solidFill>
                          <a:latin typeface="Calibri"/>
                        </a:rPr>
                        <a:t>Weight</a:t>
                      </a:r>
                      <a:endParaRPr/>
                    </a:p>
                  </a:txBody>
                  <a:tcPr/>
                </a:tc>
              </a:tr>
              <a:tr h="300600">
                <a:tc>
                  <a:txBody>
                    <a:bodyPr/>
                    <a:p>
                      <a:pPr algn="ctr">
                        <a:lnSpc>
                          <a:spcPct val="100000"/>
                        </a:lnSpc>
                      </a:pPr>
                      <a:r>
                        <a:rPr lang="en-US" sz="1400">
                          <a:solidFill>
                            <a:srgbClr val="000000"/>
                          </a:solidFill>
                          <a:latin typeface="Calibri"/>
                        </a:rPr>
                        <a:t>1</a:t>
                      </a:r>
                      <a:endParaRPr/>
                    </a:p>
                  </a:txBody>
                  <a:tcPr/>
                </a:tc>
                <a:tc>
                  <a:txBody>
                    <a:bodyPr/>
                    <a:p>
                      <a:pPr algn="ctr">
                        <a:lnSpc>
                          <a:spcPct val="100000"/>
                        </a:lnSpc>
                      </a:pPr>
                      <a:r>
                        <a:rPr lang="en-US" sz="1400">
                          <a:solidFill>
                            <a:srgbClr val="000000"/>
                          </a:solidFill>
                          <a:latin typeface="Calibri"/>
                        </a:rPr>
                        <a:t>.460</a:t>
                      </a:r>
                      <a:endParaRPr/>
                    </a:p>
                  </a:txBody>
                  <a:tcPr/>
                </a:tc>
              </a:tr>
              <a:tr h="300600">
                <a:tc>
                  <a:txBody>
                    <a:bodyPr/>
                    <a:p>
                      <a:pPr algn="ctr">
                        <a:lnSpc>
                          <a:spcPct val="100000"/>
                        </a:lnSpc>
                      </a:pPr>
                      <a:r>
                        <a:rPr lang="en-US" sz="1400">
                          <a:solidFill>
                            <a:srgbClr val="000000"/>
                          </a:solidFill>
                          <a:latin typeface="Calibri"/>
                        </a:rPr>
                        <a:t>2</a:t>
                      </a:r>
                      <a:endParaRPr/>
                    </a:p>
                  </a:txBody>
                  <a:tcPr/>
                </a:tc>
                <a:tc>
                  <a:txBody>
                    <a:bodyPr/>
                    <a:p>
                      <a:pPr algn="ctr">
                        <a:lnSpc>
                          <a:spcPct val="100000"/>
                        </a:lnSpc>
                      </a:pPr>
                      <a:r>
                        <a:rPr lang="en-US" sz="1400">
                          <a:solidFill>
                            <a:srgbClr val="000000"/>
                          </a:solidFill>
                          <a:latin typeface="Calibri"/>
                        </a:rPr>
                        <a:t>.260</a:t>
                      </a:r>
                      <a:endParaRPr/>
                    </a:p>
                  </a:txBody>
                  <a:tcPr/>
                </a:tc>
              </a:tr>
              <a:tr h="300600">
                <a:tc>
                  <a:txBody>
                    <a:bodyPr/>
                    <a:p>
                      <a:pPr algn="ctr">
                        <a:lnSpc>
                          <a:spcPct val="100000"/>
                        </a:lnSpc>
                      </a:pPr>
                      <a:r>
                        <a:rPr lang="en-US" sz="1400">
                          <a:solidFill>
                            <a:srgbClr val="000000"/>
                          </a:solidFill>
                          <a:latin typeface="Calibri"/>
                        </a:rPr>
                        <a:t>3</a:t>
                      </a:r>
                      <a:endParaRPr/>
                    </a:p>
                  </a:txBody>
                  <a:tcPr/>
                </a:tc>
                <a:tc>
                  <a:txBody>
                    <a:bodyPr/>
                    <a:p>
                      <a:pPr algn="ctr">
                        <a:lnSpc>
                          <a:spcPct val="100000"/>
                        </a:lnSpc>
                      </a:pPr>
                      <a:r>
                        <a:rPr lang="en-US" sz="1400">
                          <a:solidFill>
                            <a:srgbClr val="000000"/>
                          </a:solidFill>
                          <a:latin typeface="Calibri"/>
                        </a:rPr>
                        <a:t>.140</a:t>
                      </a:r>
                      <a:endParaRPr/>
                    </a:p>
                  </a:txBody>
                  <a:tcPr/>
                </a:tc>
              </a:tr>
              <a:tr h="300600">
                <a:tc>
                  <a:txBody>
                    <a:bodyPr/>
                    <a:p>
                      <a:pPr algn="ctr">
                        <a:lnSpc>
                          <a:spcPct val="100000"/>
                        </a:lnSpc>
                      </a:pPr>
                      <a:r>
                        <a:rPr lang="en-US" sz="1400">
                          <a:solidFill>
                            <a:srgbClr val="000000"/>
                          </a:solidFill>
                          <a:latin typeface="Calibri"/>
                        </a:rPr>
                        <a:t>4</a:t>
                      </a:r>
                      <a:endParaRPr/>
                    </a:p>
                  </a:txBody>
                  <a:tcPr/>
                </a:tc>
                <a:tc>
                  <a:txBody>
                    <a:bodyPr/>
                    <a:p>
                      <a:pPr algn="ctr">
                        <a:lnSpc>
                          <a:spcPct val="100000"/>
                        </a:lnSpc>
                      </a:pPr>
                      <a:r>
                        <a:rPr lang="en-US" sz="1400">
                          <a:solidFill>
                            <a:srgbClr val="000000"/>
                          </a:solidFill>
                          <a:latin typeface="Calibri"/>
                        </a:rPr>
                        <a:t>.080</a:t>
                      </a:r>
                      <a:endParaRPr/>
                    </a:p>
                  </a:txBody>
                  <a:tcPr/>
                </a:tc>
              </a:tr>
              <a:tr h="300600">
                <a:tc>
                  <a:txBody>
                    <a:bodyPr/>
                    <a:p>
                      <a:pPr algn="ctr">
                        <a:lnSpc>
                          <a:spcPct val="100000"/>
                        </a:lnSpc>
                      </a:pPr>
                      <a:r>
                        <a:rPr b="1" lang="en-US" sz="1400">
                          <a:solidFill>
                            <a:srgbClr val="000000"/>
                          </a:solidFill>
                          <a:latin typeface="Calibri"/>
                        </a:rPr>
                        <a:t>5</a:t>
                      </a:r>
                      <a:endParaRPr/>
                    </a:p>
                  </a:txBody>
                  <a:tcPr/>
                </a:tc>
                <a:tc>
                  <a:txBody>
                    <a:bodyPr/>
                    <a:p>
                      <a:pPr algn="ctr">
                        <a:lnSpc>
                          <a:spcPct val="100000"/>
                        </a:lnSpc>
                      </a:pPr>
                      <a:r>
                        <a:rPr b="1" lang="en-US" sz="1400">
                          <a:solidFill>
                            <a:srgbClr val="000000"/>
                          </a:solidFill>
                          <a:latin typeface="Calibri"/>
                        </a:rPr>
                        <a:t>.050</a:t>
                      </a:r>
                      <a:endParaRPr/>
                    </a:p>
                  </a:txBody>
                  <a:tcPr/>
                </a:tc>
              </a:tr>
            </a:tbl>
          </a:graphicData>
        </a:graphic>
      </p:graphicFrame>
      <p:graphicFrame>
        <p:nvGraphicFramePr>
          <p:cNvPr id="229" name="Table 10"/>
          <p:cNvGraphicFramePr/>
          <p:nvPr/>
        </p:nvGraphicFramePr>
        <p:xfrm>
          <a:off x="6934320" y="3733920"/>
          <a:ext cx="2056680" cy="2133000"/>
        </p:xfrm>
        <a:graphic>
          <a:graphicData uri="http://schemas.openxmlformats.org/drawingml/2006/table">
            <a:tbl>
              <a:tblPr/>
              <a:tblGrid>
                <a:gridCol w="1028520"/>
                <a:gridCol w="1028520"/>
              </a:tblGrid>
              <a:tr h="509400">
                <a:tc>
                  <a:txBody>
                    <a:bodyPr/>
                    <a:p>
                      <a:pPr algn="ctr">
                        <a:lnSpc>
                          <a:spcPct val="100000"/>
                        </a:lnSpc>
                      </a:pPr>
                      <a:r>
                        <a:rPr b="1" lang="en-US" sz="1400" u="sng">
                          <a:solidFill>
                            <a:srgbClr val="ffffff"/>
                          </a:solidFill>
                          <a:latin typeface="Calibri"/>
                        </a:rPr>
                        <a:t>Orness = .5</a:t>
                      </a:r>
                      <a:endParaRPr/>
                    </a:p>
                  </a:txBody>
                  <a:tcPr/>
                </a:tc>
                <a:tc>
                  <a:tcPr/>
                </a:tc>
              </a:tr>
              <a:tr h="300600">
                <a:tc>
                  <a:txBody>
                    <a:bodyPr/>
                    <a:p>
                      <a:pPr algn="ctr">
                        <a:lnSpc>
                          <a:spcPct val="100000"/>
                        </a:lnSpc>
                      </a:pPr>
                      <a:r>
                        <a:rPr lang="en-US" sz="1400">
                          <a:solidFill>
                            <a:srgbClr val="000000"/>
                          </a:solidFill>
                          <a:latin typeface="Calibri"/>
                        </a:rPr>
                        <a:t>Rank</a:t>
                      </a:r>
                      <a:endParaRPr/>
                    </a:p>
                  </a:txBody>
                  <a:tcPr/>
                </a:tc>
                <a:tc>
                  <a:txBody>
                    <a:bodyPr/>
                    <a:p>
                      <a:pPr algn="ctr">
                        <a:lnSpc>
                          <a:spcPct val="100000"/>
                        </a:lnSpc>
                      </a:pPr>
                      <a:r>
                        <a:rPr lang="en-US" sz="1400">
                          <a:solidFill>
                            <a:srgbClr val="000000"/>
                          </a:solidFill>
                          <a:latin typeface="Calibri"/>
                        </a:rPr>
                        <a:t>Weight</a:t>
                      </a:r>
                      <a:endParaRPr/>
                    </a:p>
                  </a:txBody>
                  <a:tcPr/>
                </a:tc>
              </a:tr>
              <a:tr h="300600">
                <a:tc>
                  <a:txBody>
                    <a:bodyPr/>
                    <a:p>
                      <a:pPr algn="ctr">
                        <a:lnSpc>
                          <a:spcPct val="100000"/>
                        </a:lnSpc>
                      </a:pPr>
                      <a:r>
                        <a:rPr lang="en-US" sz="1400">
                          <a:solidFill>
                            <a:srgbClr val="000000"/>
                          </a:solidFill>
                          <a:latin typeface="Calibri"/>
                        </a:rPr>
                        <a:t>1</a:t>
                      </a:r>
                      <a:endParaRPr/>
                    </a:p>
                  </a:txBody>
                  <a:tcPr/>
                </a:tc>
                <a:tc>
                  <a:txBody>
                    <a:bodyPr/>
                    <a:p>
                      <a:pPr algn="ctr">
                        <a:lnSpc>
                          <a:spcPct val="100000"/>
                        </a:lnSpc>
                      </a:pPr>
                      <a:r>
                        <a:rPr lang="en-US" sz="1400">
                          <a:solidFill>
                            <a:srgbClr val="000000"/>
                          </a:solidFill>
                          <a:latin typeface="Calibri"/>
                        </a:rPr>
                        <a:t>.20</a:t>
                      </a:r>
                      <a:endParaRPr/>
                    </a:p>
                  </a:txBody>
                  <a:tcPr/>
                </a:tc>
              </a:tr>
              <a:tr h="300600">
                <a:tc>
                  <a:txBody>
                    <a:bodyPr/>
                    <a:p>
                      <a:pPr algn="ctr">
                        <a:lnSpc>
                          <a:spcPct val="100000"/>
                        </a:lnSpc>
                      </a:pPr>
                      <a:r>
                        <a:rPr lang="en-US" sz="1400">
                          <a:solidFill>
                            <a:srgbClr val="000000"/>
                          </a:solidFill>
                          <a:latin typeface="Calibri"/>
                        </a:rPr>
                        <a:t>2</a:t>
                      </a:r>
                      <a:endParaRPr/>
                    </a:p>
                  </a:txBody>
                  <a:tcPr/>
                </a:tc>
                <a:tc>
                  <a:txBody>
                    <a:bodyPr/>
                    <a:p>
                      <a:pPr algn="ctr">
                        <a:lnSpc>
                          <a:spcPct val="100000"/>
                        </a:lnSpc>
                      </a:pPr>
                      <a:r>
                        <a:rPr lang="en-US" sz="1400">
                          <a:solidFill>
                            <a:srgbClr val="000000"/>
                          </a:solidFill>
                          <a:latin typeface="Calibri"/>
                        </a:rPr>
                        <a:t>.20</a:t>
                      </a:r>
                      <a:endParaRPr/>
                    </a:p>
                  </a:txBody>
                  <a:tcPr/>
                </a:tc>
              </a:tr>
              <a:tr h="300600">
                <a:tc>
                  <a:txBody>
                    <a:bodyPr/>
                    <a:p>
                      <a:pPr algn="ctr">
                        <a:lnSpc>
                          <a:spcPct val="100000"/>
                        </a:lnSpc>
                      </a:pPr>
                      <a:r>
                        <a:rPr lang="en-US" sz="1400">
                          <a:solidFill>
                            <a:srgbClr val="000000"/>
                          </a:solidFill>
                          <a:latin typeface="Calibri"/>
                        </a:rPr>
                        <a:t>3</a:t>
                      </a:r>
                      <a:endParaRPr/>
                    </a:p>
                  </a:txBody>
                  <a:tcPr/>
                </a:tc>
                <a:tc>
                  <a:txBody>
                    <a:bodyPr/>
                    <a:p>
                      <a:pPr algn="ctr">
                        <a:lnSpc>
                          <a:spcPct val="100000"/>
                        </a:lnSpc>
                      </a:pPr>
                      <a:r>
                        <a:rPr lang="en-US" sz="1400">
                          <a:solidFill>
                            <a:srgbClr val="000000"/>
                          </a:solidFill>
                          <a:latin typeface="Calibri"/>
                        </a:rPr>
                        <a:t>.20</a:t>
                      </a:r>
                      <a:endParaRPr/>
                    </a:p>
                  </a:txBody>
                  <a:tcPr/>
                </a:tc>
              </a:tr>
              <a:tr h="300600">
                <a:tc>
                  <a:txBody>
                    <a:bodyPr/>
                    <a:p>
                      <a:pPr algn="ctr">
                        <a:lnSpc>
                          <a:spcPct val="100000"/>
                        </a:lnSpc>
                      </a:pPr>
                      <a:r>
                        <a:rPr lang="en-US" sz="1400">
                          <a:solidFill>
                            <a:srgbClr val="000000"/>
                          </a:solidFill>
                          <a:latin typeface="Calibri"/>
                        </a:rPr>
                        <a:t>4</a:t>
                      </a:r>
                      <a:endParaRPr/>
                    </a:p>
                  </a:txBody>
                  <a:tcPr/>
                </a:tc>
                <a:tc>
                  <a:txBody>
                    <a:bodyPr/>
                    <a:p>
                      <a:pPr algn="ctr">
                        <a:lnSpc>
                          <a:spcPct val="100000"/>
                        </a:lnSpc>
                      </a:pPr>
                      <a:r>
                        <a:rPr lang="en-US" sz="1400">
                          <a:solidFill>
                            <a:srgbClr val="000000"/>
                          </a:solidFill>
                          <a:latin typeface="Calibri"/>
                        </a:rPr>
                        <a:t>.20</a:t>
                      </a:r>
                      <a:endParaRPr/>
                    </a:p>
                  </a:txBody>
                  <a:tcPr/>
                </a:tc>
              </a:tr>
              <a:tr h="300600">
                <a:tc>
                  <a:txBody>
                    <a:bodyPr/>
                    <a:p>
                      <a:pPr algn="ctr">
                        <a:lnSpc>
                          <a:spcPct val="100000"/>
                        </a:lnSpc>
                      </a:pPr>
                      <a:r>
                        <a:rPr b="1" lang="en-US" sz="1400">
                          <a:solidFill>
                            <a:srgbClr val="000000"/>
                          </a:solidFill>
                          <a:latin typeface="Calibri"/>
                        </a:rPr>
                        <a:t>5</a:t>
                      </a:r>
                      <a:endParaRPr/>
                    </a:p>
                  </a:txBody>
                  <a:tcPr/>
                </a:tc>
                <a:tc>
                  <a:txBody>
                    <a:bodyPr/>
                    <a:p>
                      <a:pPr algn="ctr">
                        <a:lnSpc>
                          <a:spcPct val="100000"/>
                        </a:lnSpc>
                      </a:pPr>
                      <a:r>
                        <a:rPr b="1" lang="en-US" sz="1400">
                          <a:solidFill>
                            <a:srgbClr val="000000"/>
                          </a:solidFill>
                          <a:latin typeface="Calibri"/>
                        </a:rPr>
                        <a:t>.20</a:t>
                      </a:r>
                      <a:endParaRPr/>
                    </a:p>
                  </a:txBody>
                  <a:tcPr/>
                </a:tc>
              </a:tr>
            </a:tbl>
          </a:graphicData>
        </a:graphic>
      </p:graphicFrame>
      <p:sp>
        <p:nvSpPr>
          <p:cNvPr id="230" name="CustomShape 11"/>
          <p:cNvSpPr/>
          <p:nvPr/>
        </p:nvSpPr>
        <p:spPr>
          <a:xfrm>
            <a:off x="6477120" y="2926080"/>
            <a:ext cx="2666160" cy="3093120"/>
          </a:xfrm>
          <a:prstGeom prst="rect">
            <a:avLst/>
          </a:prstGeom>
          <a:solidFill>
            <a:srgbClr val="4f81bd"/>
          </a:solidFill>
          <a:ln w="38160">
            <a:solidFill>
              <a:srgbClr val="ff0000"/>
            </a:solidFill>
            <a:round/>
          </a:ln>
        </p:spPr>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1" name="CustomShape 1"/>
          <p:cNvSpPr/>
          <p:nvPr/>
        </p:nvSpPr>
        <p:spPr>
          <a:xfrm flipV="1" rot="16200000">
            <a:off x="6400800" y="989640"/>
            <a:ext cx="761400" cy="4419000"/>
          </a:xfrm>
          <a:prstGeom prst="flowChartMerge">
            <a:avLst/>
          </a:prstGeom>
          <a:gradFill>
            <a:gsLst>
              <a:gs pos="0">
                <a:srgbClr val="ffc000"/>
              </a:gs>
              <a:gs pos="100000">
                <a:srgbClr val="339933"/>
              </a:gs>
            </a:gsLst>
            <a:lin ang="16200000"/>
          </a:gradFill>
          <a:ln w="25560">
            <a:solidFill>
              <a:srgbClr val="595959"/>
            </a:solidFill>
            <a:round/>
          </a:ln>
        </p:spPr>
      </p:sp>
      <p:sp>
        <p:nvSpPr>
          <p:cNvPr id="232" name="CustomShape 2"/>
          <p:cNvSpPr/>
          <p:nvPr/>
        </p:nvSpPr>
        <p:spPr>
          <a:xfrm flipV="1" rot="5400000">
            <a:off x="1981080" y="990000"/>
            <a:ext cx="761400" cy="4419000"/>
          </a:xfrm>
          <a:prstGeom prst="flowChartMerge">
            <a:avLst/>
          </a:prstGeom>
          <a:gradFill>
            <a:gsLst>
              <a:gs pos="0">
                <a:srgbClr val="ffc000"/>
              </a:gs>
              <a:gs pos="100000">
                <a:srgbClr val="ff0000"/>
              </a:gs>
            </a:gsLst>
            <a:lin ang="10800000"/>
          </a:gradFill>
          <a:ln w="25560">
            <a:solidFill>
              <a:srgbClr val="595959"/>
            </a:solidFill>
            <a:round/>
          </a:ln>
        </p:spPr>
      </p:sp>
      <p:sp>
        <p:nvSpPr>
          <p:cNvPr id="233" name="CustomShape 3"/>
          <p:cNvSpPr/>
          <p:nvPr/>
        </p:nvSpPr>
        <p:spPr>
          <a:xfrm>
            <a:off x="533520" y="1143000"/>
            <a:ext cx="7390800" cy="1735920"/>
          </a:xfrm>
          <a:prstGeom prst="rect">
            <a:avLst/>
          </a:prstGeom>
          <a:noFill/>
          <a:ln>
            <a:noFill/>
          </a:ln>
        </p:spPr>
        <p:txBody>
          <a:bodyPr lIns="90000" rIns="90000" tIns="45000" bIns="45000"/>
          <a:p>
            <a:pPr>
              <a:lnSpc>
                <a:spcPct val="100000"/>
              </a:lnSpc>
            </a:pPr>
            <a:r>
              <a:rPr lang="en-US">
                <a:solidFill>
                  <a:srgbClr val="000000"/>
                </a:solidFill>
                <a:latin typeface="Calibri"/>
              </a:rPr>
              <a:t>The degree of “ORness” chosen allows for the selection of Rank Weights based on an </a:t>
            </a:r>
            <a:r>
              <a:rPr b="1" i="1" lang="en-US">
                <a:solidFill>
                  <a:srgbClr val="000000"/>
                </a:solidFill>
                <a:latin typeface="Calibri"/>
              </a:rPr>
              <a:t>optimistic or pessimistic outlook.</a:t>
            </a:r>
            <a:endParaRPr/>
          </a:p>
          <a:p>
            <a:pPr>
              <a:lnSpc>
                <a:spcPct val="100000"/>
              </a:lnSpc>
            </a:pPr>
            <a:r>
              <a:rPr lang="en-US">
                <a:solidFill>
                  <a:srgbClr val="000000"/>
                </a:solidFill>
                <a:latin typeface="Calibri"/>
              </a:rPr>
              <a:t>For a </a:t>
            </a:r>
            <a:r>
              <a:rPr b="1" lang="en-US">
                <a:solidFill>
                  <a:srgbClr val="000000"/>
                </a:solidFill>
                <a:latin typeface="Calibri"/>
              </a:rPr>
              <a:t>pessimistic decision strategy </a:t>
            </a:r>
            <a:r>
              <a:rPr lang="en-US">
                <a:solidFill>
                  <a:srgbClr val="000000"/>
                </a:solidFill>
                <a:latin typeface="Calibri"/>
              </a:rPr>
              <a:t>a </a:t>
            </a:r>
            <a:r>
              <a:rPr b="1" lang="en-US">
                <a:solidFill>
                  <a:srgbClr val="000000"/>
                </a:solidFill>
                <a:latin typeface="Calibri"/>
              </a:rPr>
              <a:t>low degree of</a:t>
            </a:r>
            <a:r>
              <a:rPr lang="en-US">
                <a:solidFill>
                  <a:srgbClr val="000000"/>
                </a:solidFill>
                <a:latin typeface="Calibri"/>
              </a:rPr>
              <a:t> </a:t>
            </a:r>
            <a:r>
              <a:rPr b="1" lang="en-US">
                <a:solidFill>
                  <a:srgbClr val="000000"/>
                </a:solidFill>
                <a:latin typeface="Calibri"/>
              </a:rPr>
              <a:t>tradeoff </a:t>
            </a:r>
            <a:r>
              <a:rPr lang="en-US">
                <a:solidFill>
                  <a:srgbClr val="000000"/>
                </a:solidFill>
                <a:latin typeface="Calibri"/>
              </a:rPr>
              <a:t> is allowed: low values are not able to compensate for high values (“average out”).  </a:t>
            </a:r>
            <a:endParaRPr/>
          </a:p>
        </p:txBody>
      </p:sp>
      <p:sp>
        <p:nvSpPr>
          <p:cNvPr id="234" name="CustomShape 4"/>
          <p:cNvSpPr/>
          <p:nvPr/>
        </p:nvSpPr>
        <p:spPr>
          <a:xfrm rot="16200000">
            <a:off x="1306800" y="1741680"/>
            <a:ext cx="738000" cy="2894760"/>
          </a:xfrm>
          <a:prstGeom prst="rect">
            <a:avLst/>
          </a:prstGeom>
          <a:noFill/>
          <a:ln>
            <a:noFill/>
          </a:ln>
        </p:spPr>
        <p:txBody>
          <a:bodyPr lIns="45000" rIns="45000" tIns="90000" bIns="90000" vert="vert"/>
          <a:p>
            <a:pPr>
              <a:lnSpc>
                <a:spcPct val="100000"/>
              </a:lnSpc>
            </a:pPr>
            <a:r>
              <a:rPr lang="en-US">
                <a:solidFill>
                  <a:srgbClr val="000000"/>
                </a:solidFill>
                <a:latin typeface="Calibri"/>
              </a:rPr>
              <a:t> </a:t>
            </a:r>
            <a:r>
              <a:rPr lang="en-US">
                <a:solidFill>
                  <a:srgbClr val="000000"/>
                </a:solidFill>
                <a:latin typeface="Calibri"/>
              </a:rPr>
              <a:t>Pessimistic</a:t>
            </a:r>
            <a:endParaRPr/>
          </a:p>
          <a:p>
            <a:pPr>
              <a:lnSpc>
                <a:spcPct val="100000"/>
              </a:lnSpc>
            </a:pPr>
            <a:r>
              <a:rPr lang="en-US">
                <a:solidFill>
                  <a:srgbClr val="000000"/>
                </a:solidFill>
                <a:latin typeface="Calibri"/>
              </a:rPr>
              <a:t>Low Tradeoff</a:t>
            </a:r>
            <a:endParaRPr/>
          </a:p>
        </p:txBody>
      </p:sp>
      <p:sp>
        <p:nvSpPr>
          <p:cNvPr id="235" name="CustomShape 5"/>
          <p:cNvSpPr/>
          <p:nvPr/>
        </p:nvSpPr>
        <p:spPr>
          <a:xfrm rot="16200000">
            <a:off x="8355240" y="1932120"/>
            <a:ext cx="738000" cy="2513880"/>
          </a:xfrm>
          <a:prstGeom prst="rect">
            <a:avLst/>
          </a:prstGeom>
          <a:noFill/>
          <a:ln>
            <a:noFill/>
          </a:ln>
        </p:spPr>
        <p:txBody>
          <a:bodyPr lIns="45000" rIns="45000" tIns="90000" bIns="90000" vert="vert"/>
          <a:p>
            <a:pPr>
              <a:lnSpc>
                <a:spcPct val="100000"/>
              </a:lnSpc>
            </a:pPr>
            <a:r>
              <a:rPr lang="en-US">
                <a:solidFill>
                  <a:srgbClr val="000000"/>
                </a:solidFill>
                <a:latin typeface="Calibri"/>
              </a:rPr>
              <a:t>  </a:t>
            </a:r>
            <a:r>
              <a:rPr lang="en-US">
                <a:solidFill>
                  <a:srgbClr val="000000"/>
                </a:solidFill>
                <a:latin typeface="Calibri"/>
              </a:rPr>
              <a:t>Optimistic</a:t>
            </a:r>
            <a:endParaRPr/>
          </a:p>
          <a:p>
            <a:pPr>
              <a:lnSpc>
                <a:spcPct val="100000"/>
              </a:lnSpc>
            </a:pPr>
            <a:r>
              <a:rPr lang="en-US">
                <a:solidFill>
                  <a:srgbClr val="000000"/>
                </a:solidFill>
                <a:latin typeface="Calibri"/>
              </a:rPr>
              <a:t>High Tradeoff</a:t>
            </a:r>
            <a:endParaRPr/>
          </a:p>
        </p:txBody>
      </p:sp>
      <p:graphicFrame>
        <p:nvGraphicFramePr>
          <p:cNvPr id="236" name="Table 6"/>
          <p:cNvGraphicFramePr/>
          <p:nvPr/>
        </p:nvGraphicFramePr>
        <p:xfrm>
          <a:off x="152280" y="3733920"/>
          <a:ext cx="2056680" cy="2133000"/>
        </p:xfrm>
        <a:graphic>
          <a:graphicData uri="http://schemas.openxmlformats.org/drawingml/2006/table">
            <a:tbl>
              <a:tblPr/>
              <a:tblGrid>
                <a:gridCol w="1028520"/>
                <a:gridCol w="1028520"/>
              </a:tblGrid>
              <a:tr h="509400">
                <a:tc>
                  <a:txBody>
                    <a:bodyPr/>
                    <a:p>
                      <a:pPr algn="ctr">
                        <a:lnSpc>
                          <a:spcPct val="100000"/>
                        </a:lnSpc>
                      </a:pPr>
                      <a:r>
                        <a:rPr b="1" lang="en-US" sz="1400" u="sng">
                          <a:solidFill>
                            <a:srgbClr val="ffffff"/>
                          </a:solidFill>
                          <a:latin typeface="Calibri"/>
                        </a:rPr>
                        <a:t>Orness = .95</a:t>
                      </a:r>
                      <a:endParaRPr/>
                    </a:p>
                  </a:txBody>
                  <a:tcPr/>
                </a:tc>
                <a:tc>
                  <a:tcPr/>
                </a:tc>
              </a:tr>
              <a:tr h="300600">
                <a:tc>
                  <a:txBody>
                    <a:bodyPr/>
                    <a:p>
                      <a:pPr algn="ctr">
                        <a:lnSpc>
                          <a:spcPct val="100000"/>
                        </a:lnSpc>
                      </a:pPr>
                      <a:r>
                        <a:rPr b="1" lang="en-US" sz="1400">
                          <a:solidFill>
                            <a:srgbClr val="000000"/>
                          </a:solidFill>
                          <a:latin typeface="Calibri"/>
                        </a:rPr>
                        <a:t>Rank</a:t>
                      </a:r>
                      <a:endParaRPr/>
                    </a:p>
                  </a:txBody>
                  <a:tcPr/>
                </a:tc>
                <a:tc>
                  <a:txBody>
                    <a:bodyPr/>
                    <a:p>
                      <a:pPr algn="ctr">
                        <a:lnSpc>
                          <a:spcPct val="100000"/>
                        </a:lnSpc>
                      </a:pPr>
                      <a:r>
                        <a:rPr b="1" lang="en-US" sz="1400">
                          <a:solidFill>
                            <a:srgbClr val="000000"/>
                          </a:solidFill>
                          <a:latin typeface="Calibri"/>
                        </a:rPr>
                        <a:t>Weight</a:t>
                      </a:r>
                      <a:endParaRPr/>
                    </a:p>
                  </a:txBody>
                  <a:tcPr/>
                </a:tc>
              </a:tr>
              <a:tr h="300600">
                <a:tc>
                  <a:txBody>
                    <a:bodyPr/>
                    <a:p>
                      <a:pPr algn="ctr">
                        <a:lnSpc>
                          <a:spcPct val="100000"/>
                        </a:lnSpc>
                      </a:pPr>
                      <a:r>
                        <a:rPr lang="en-US" sz="1400">
                          <a:solidFill>
                            <a:srgbClr val="000000"/>
                          </a:solidFill>
                          <a:latin typeface="Calibri"/>
                        </a:rPr>
                        <a:t>1</a:t>
                      </a:r>
                      <a:endParaRPr/>
                    </a:p>
                  </a:txBody>
                  <a:tcPr/>
                </a:tc>
                <a:tc>
                  <a:txBody>
                    <a:bodyPr/>
                    <a:p>
                      <a:pPr algn="ctr">
                        <a:lnSpc>
                          <a:spcPct val="100000"/>
                        </a:lnSpc>
                      </a:pPr>
                      <a:r>
                        <a:rPr lang="en-US" sz="1400">
                          <a:solidFill>
                            <a:srgbClr val="000000"/>
                          </a:solidFill>
                          <a:latin typeface="Calibri"/>
                        </a:rPr>
                        <a:t>.830</a:t>
                      </a:r>
                      <a:endParaRPr/>
                    </a:p>
                  </a:txBody>
                  <a:tcPr/>
                </a:tc>
              </a:tr>
              <a:tr h="300600">
                <a:tc>
                  <a:txBody>
                    <a:bodyPr/>
                    <a:p>
                      <a:pPr algn="ctr">
                        <a:lnSpc>
                          <a:spcPct val="100000"/>
                        </a:lnSpc>
                      </a:pPr>
                      <a:r>
                        <a:rPr lang="en-US" sz="1400">
                          <a:solidFill>
                            <a:srgbClr val="000000"/>
                          </a:solidFill>
                          <a:latin typeface="Calibri"/>
                        </a:rPr>
                        <a:t>2</a:t>
                      </a:r>
                      <a:endParaRPr/>
                    </a:p>
                  </a:txBody>
                  <a:tcPr/>
                </a:tc>
                <a:tc>
                  <a:txBody>
                    <a:bodyPr/>
                    <a:p>
                      <a:pPr algn="ctr">
                        <a:lnSpc>
                          <a:spcPct val="100000"/>
                        </a:lnSpc>
                      </a:pPr>
                      <a:r>
                        <a:rPr lang="en-US" sz="1400">
                          <a:solidFill>
                            <a:srgbClr val="000000"/>
                          </a:solidFill>
                          <a:latin typeface="Calibri"/>
                        </a:rPr>
                        <a:t>.140</a:t>
                      </a:r>
                      <a:endParaRPr/>
                    </a:p>
                  </a:txBody>
                  <a:tcPr/>
                </a:tc>
              </a:tr>
              <a:tr h="300600">
                <a:tc>
                  <a:txBody>
                    <a:bodyPr/>
                    <a:p>
                      <a:pPr algn="ctr">
                        <a:lnSpc>
                          <a:spcPct val="100000"/>
                        </a:lnSpc>
                      </a:pPr>
                      <a:r>
                        <a:rPr lang="en-US" sz="1400">
                          <a:solidFill>
                            <a:srgbClr val="000000"/>
                          </a:solidFill>
                          <a:latin typeface="Calibri"/>
                        </a:rPr>
                        <a:t>3</a:t>
                      </a:r>
                      <a:endParaRPr/>
                    </a:p>
                  </a:txBody>
                  <a:tcPr/>
                </a:tc>
                <a:tc>
                  <a:txBody>
                    <a:bodyPr/>
                    <a:p>
                      <a:pPr algn="ctr">
                        <a:lnSpc>
                          <a:spcPct val="100000"/>
                        </a:lnSpc>
                      </a:pPr>
                      <a:r>
                        <a:rPr lang="en-US" sz="1400">
                          <a:solidFill>
                            <a:srgbClr val="000000"/>
                          </a:solidFill>
                          <a:latin typeface="Calibri"/>
                        </a:rPr>
                        <a:t>.020</a:t>
                      </a:r>
                      <a:endParaRPr/>
                    </a:p>
                  </a:txBody>
                  <a:tcPr/>
                </a:tc>
              </a:tr>
              <a:tr h="300600">
                <a:tc>
                  <a:txBody>
                    <a:bodyPr/>
                    <a:p>
                      <a:pPr algn="ctr">
                        <a:lnSpc>
                          <a:spcPct val="100000"/>
                        </a:lnSpc>
                      </a:pPr>
                      <a:r>
                        <a:rPr lang="en-US" sz="1400">
                          <a:solidFill>
                            <a:srgbClr val="000000"/>
                          </a:solidFill>
                          <a:latin typeface="Calibri"/>
                        </a:rPr>
                        <a:t>4</a:t>
                      </a:r>
                      <a:endParaRPr/>
                    </a:p>
                  </a:txBody>
                  <a:tcPr/>
                </a:tc>
                <a:tc>
                  <a:txBody>
                    <a:bodyPr/>
                    <a:p>
                      <a:pPr algn="ctr">
                        <a:lnSpc>
                          <a:spcPct val="100000"/>
                        </a:lnSpc>
                      </a:pPr>
                      <a:r>
                        <a:rPr lang="en-US" sz="1400">
                          <a:solidFill>
                            <a:srgbClr val="000000"/>
                          </a:solidFill>
                          <a:latin typeface="Calibri"/>
                        </a:rPr>
                        <a:t>.010</a:t>
                      </a:r>
                      <a:endParaRPr/>
                    </a:p>
                  </a:txBody>
                  <a:tcPr/>
                </a:tc>
              </a:tr>
              <a:tr h="300600">
                <a:tc>
                  <a:txBody>
                    <a:bodyPr/>
                    <a:p>
                      <a:pPr algn="ctr">
                        <a:lnSpc>
                          <a:spcPct val="100000"/>
                        </a:lnSpc>
                      </a:pPr>
                      <a:r>
                        <a:rPr b="1" lang="en-US" sz="1400">
                          <a:solidFill>
                            <a:srgbClr val="000000"/>
                          </a:solidFill>
                          <a:latin typeface="Calibri"/>
                        </a:rPr>
                        <a:t>5</a:t>
                      </a:r>
                      <a:endParaRPr/>
                    </a:p>
                  </a:txBody>
                  <a:tcPr/>
                </a:tc>
                <a:tc>
                  <a:txBody>
                    <a:bodyPr/>
                    <a:p>
                      <a:pPr algn="ctr">
                        <a:lnSpc>
                          <a:spcPct val="100000"/>
                        </a:lnSpc>
                      </a:pPr>
                      <a:r>
                        <a:rPr b="1" lang="en-US" sz="1400">
                          <a:solidFill>
                            <a:srgbClr val="000000"/>
                          </a:solidFill>
                          <a:latin typeface="Calibri"/>
                        </a:rPr>
                        <a:t>.001</a:t>
                      </a:r>
                      <a:endParaRPr/>
                    </a:p>
                  </a:txBody>
                  <a:tcPr/>
                </a:tc>
              </a:tr>
            </a:tbl>
          </a:graphicData>
        </a:graphic>
      </p:graphicFrame>
      <p:graphicFrame>
        <p:nvGraphicFramePr>
          <p:cNvPr id="237" name="Table 7"/>
          <p:cNvGraphicFramePr/>
          <p:nvPr/>
        </p:nvGraphicFramePr>
        <p:xfrm>
          <a:off x="3505320" y="3733920"/>
          <a:ext cx="2056680" cy="2133000"/>
        </p:xfrm>
        <a:graphic>
          <a:graphicData uri="http://schemas.openxmlformats.org/drawingml/2006/table">
            <a:tbl>
              <a:tblPr/>
              <a:tblGrid>
                <a:gridCol w="1028520"/>
                <a:gridCol w="1028520"/>
              </a:tblGrid>
              <a:tr h="509400">
                <a:tc>
                  <a:txBody>
                    <a:bodyPr/>
                    <a:p>
                      <a:pPr algn="ctr">
                        <a:lnSpc>
                          <a:spcPct val="100000"/>
                        </a:lnSpc>
                      </a:pPr>
                      <a:r>
                        <a:rPr b="1" lang="en-US" sz="1400" u="sng">
                          <a:solidFill>
                            <a:srgbClr val="ffffff"/>
                          </a:solidFill>
                          <a:latin typeface="Calibri"/>
                        </a:rPr>
                        <a:t>Orness = .75</a:t>
                      </a:r>
                      <a:endParaRPr/>
                    </a:p>
                  </a:txBody>
                  <a:tcPr/>
                </a:tc>
                <a:tc>
                  <a:tcPr/>
                </a:tc>
              </a:tr>
              <a:tr h="300600">
                <a:tc>
                  <a:txBody>
                    <a:bodyPr/>
                    <a:p>
                      <a:pPr algn="ctr">
                        <a:lnSpc>
                          <a:spcPct val="100000"/>
                        </a:lnSpc>
                      </a:pPr>
                      <a:r>
                        <a:rPr lang="en-US" sz="1400">
                          <a:solidFill>
                            <a:srgbClr val="000000"/>
                          </a:solidFill>
                          <a:latin typeface="Calibri"/>
                        </a:rPr>
                        <a:t>Rank</a:t>
                      </a:r>
                      <a:endParaRPr/>
                    </a:p>
                  </a:txBody>
                  <a:tcPr/>
                </a:tc>
                <a:tc>
                  <a:txBody>
                    <a:bodyPr/>
                    <a:p>
                      <a:pPr algn="ctr">
                        <a:lnSpc>
                          <a:spcPct val="100000"/>
                        </a:lnSpc>
                      </a:pPr>
                      <a:r>
                        <a:rPr lang="en-US" sz="1400">
                          <a:solidFill>
                            <a:srgbClr val="000000"/>
                          </a:solidFill>
                          <a:latin typeface="Calibri"/>
                        </a:rPr>
                        <a:t>Weight</a:t>
                      </a:r>
                      <a:endParaRPr/>
                    </a:p>
                  </a:txBody>
                  <a:tcPr/>
                </a:tc>
              </a:tr>
              <a:tr h="300600">
                <a:tc>
                  <a:txBody>
                    <a:bodyPr/>
                    <a:p>
                      <a:pPr algn="ctr">
                        <a:lnSpc>
                          <a:spcPct val="100000"/>
                        </a:lnSpc>
                      </a:pPr>
                      <a:r>
                        <a:rPr lang="en-US" sz="1400">
                          <a:solidFill>
                            <a:srgbClr val="000000"/>
                          </a:solidFill>
                          <a:latin typeface="Calibri"/>
                        </a:rPr>
                        <a:t>1</a:t>
                      </a:r>
                      <a:endParaRPr/>
                    </a:p>
                  </a:txBody>
                  <a:tcPr/>
                </a:tc>
                <a:tc>
                  <a:txBody>
                    <a:bodyPr/>
                    <a:p>
                      <a:pPr algn="ctr">
                        <a:lnSpc>
                          <a:spcPct val="100000"/>
                        </a:lnSpc>
                      </a:pPr>
                      <a:r>
                        <a:rPr lang="en-US" sz="1400">
                          <a:solidFill>
                            <a:srgbClr val="000000"/>
                          </a:solidFill>
                          <a:latin typeface="Calibri"/>
                        </a:rPr>
                        <a:t>.460</a:t>
                      </a:r>
                      <a:endParaRPr/>
                    </a:p>
                  </a:txBody>
                  <a:tcPr/>
                </a:tc>
              </a:tr>
              <a:tr h="300600">
                <a:tc>
                  <a:txBody>
                    <a:bodyPr/>
                    <a:p>
                      <a:pPr algn="ctr">
                        <a:lnSpc>
                          <a:spcPct val="100000"/>
                        </a:lnSpc>
                      </a:pPr>
                      <a:r>
                        <a:rPr lang="en-US" sz="1400">
                          <a:solidFill>
                            <a:srgbClr val="000000"/>
                          </a:solidFill>
                          <a:latin typeface="Calibri"/>
                        </a:rPr>
                        <a:t>2</a:t>
                      </a:r>
                      <a:endParaRPr/>
                    </a:p>
                  </a:txBody>
                  <a:tcPr/>
                </a:tc>
                <a:tc>
                  <a:txBody>
                    <a:bodyPr/>
                    <a:p>
                      <a:pPr algn="ctr">
                        <a:lnSpc>
                          <a:spcPct val="100000"/>
                        </a:lnSpc>
                      </a:pPr>
                      <a:r>
                        <a:rPr lang="en-US" sz="1400">
                          <a:solidFill>
                            <a:srgbClr val="000000"/>
                          </a:solidFill>
                          <a:latin typeface="Calibri"/>
                        </a:rPr>
                        <a:t>.260</a:t>
                      </a:r>
                      <a:endParaRPr/>
                    </a:p>
                  </a:txBody>
                  <a:tcPr/>
                </a:tc>
              </a:tr>
              <a:tr h="300600">
                <a:tc>
                  <a:txBody>
                    <a:bodyPr/>
                    <a:p>
                      <a:pPr algn="ctr">
                        <a:lnSpc>
                          <a:spcPct val="100000"/>
                        </a:lnSpc>
                      </a:pPr>
                      <a:r>
                        <a:rPr lang="en-US" sz="1400">
                          <a:solidFill>
                            <a:srgbClr val="000000"/>
                          </a:solidFill>
                          <a:latin typeface="Calibri"/>
                        </a:rPr>
                        <a:t>3</a:t>
                      </a:r>
                      <a:endParaRPr/>
                    </a:p>
                  </a:txBody>
                  <a:tcPr/>
                </a:tc>
                <a:tc>
                  <a:txBody>
                    <a:bodyPr/>
                    <a:p>
                      <a:pPr algn="ctr">
                        <a:lnSpc>
                          <a:spcPct val="100000"/>
                        </a:lnSpc>
                      </a:pPr>
                      <a:r>
                        <a:rPr lang="en-US" sz="1400">
                          <a:solidFill>
                            <a:srgbClr val="000000"/>
                          </a:solidFill>
                          <a:latin typeface="Calibri"/>
                        </a:rPr>
                        <a:t>.140</a:t>
                      </a:r>
                      <a:endParaRPr/>
                    </a:p>
                  </a:txBody>
                  <a:tcPr/>
                </a:tc>
              </a:tr>
              <a:tr h="300600">
                <a:tc>
                  <a:txBody>
                    <a:bodyPr/>
                    <a:p>
                      <a:pPr algn="ctr">
                        <a:lnSpc>
                          <a:spcPct val="100000"/>
                        </a:lnSpc>
                      </a:pPr>
                      <a:r>
                        <a:rPr lang="en-US" sz="1400">
                          <a:solidFill>
                            <a:srgbClr val="000000"/>
                          </a:solidFill>
                          <a:latin typeface="Calibri"/>
                        </a:rPr>
                        <a:t>4</a:t>
                      </a:r>
                      <a:endParaRPr/>
                    </a:p>
                  </a:txBody>
                  <a:tcPr/>
                </a:tc>
                <a:tc>
                  <a:txBody>
                    <a:bodyPr/>
                    <a:p>
                      <a:pPr algn="ctr">
                        <a:lnSpc>
                          <a:spcPct val="100000"/>
                        </a:lnSpc>
                      </a:pPr>
                      <a:r>
                        <a:rPr lang="en-US" sz="1400">
                          <a:solidFill>
                            <a:srgbClr val="000000"/>
                          </a:solidFill>
                          <a:latin typeface="Calibri"/>
                        </a:rPr>
                        <a:t>.080</a:t>
                      </a:r>
                      <a:endParaRPr/>
                    </a:p>
                  </a:txBody>
                  <a:tcPr/>
                </a:tc>
              </a:tr>
              <a:tr h="300600">
                <a:tc>
                  <a:txBody>
                    <a:bodyPr/>
                    <a:p>
                      <a:pPr algn="ctr">
                        <a:lnSpc>
                          <a:spcPct val="100000"/>
                        </a:lnSpc>
                      </a:pPr>
                      <a:r>
                        <a:rPr b="1" lang="en-US" sz="1400">
                          <a:solidFill>
                            <a:srgbClr val="000000"/>
                          </a:solidFill>
                          <a:latin typeface="Calibri"/>
                        </a:rPr>
                        <a:t>5</a:t>
                      </a:r>
                      <a:endParaRPr/>
                    </a:p>
                  </a:txBody>
                  <a:tcPr/>
                </a:tc>
                <a:tc>
                  <a:txBody>
                    <a:bodyPr/>
                    <a:p>
                      <a:pPr algn="ctr">
                        <a:lnSpc>
                          <a:spcPct val="100000"/>
                        </a:lnSpc>
                      </a:pPr>
                      <a:r>
                        <a:rPr b="1" lang="en-US" sz="1400">
                          <a:solidFill>
                            <a:srgbClr val="000000"/>
                          </a:solidFill>
                          <a:latin typeface="Calibri"/>
                        </a:rPr>
                        <a:t>.050</a:t>
                      </a:r>
                      <a:endParaRPr/>
                    </a:p>
                  </a:txBody>
                  <a:tcPr/>
                </a:tc>
              </a:tr>
            </a:tbl>
          </a:graphicData>
        </a:graphic>
      </p:graphicFrame>
      <p:graphicFrame>
        <p:nvGraphicFramePr>
          <p:cNvPr id="238" name="Table 8"/>
          <p:cNvGraphicFramePr/>
          <p:nvPr/>
        </p:nvGraphicFramePr>
        <p:xfrm>
          <a:off x="6934320" y="3733920"/>
          <a:ext cx="2056680" cy="2133000"/>
        </p:xfrm>
        <a:graphic>
          <a:graphicData uri="http://schemas.openxmlformats.org/drawingml/2006/table">
            <a:tbl>
              <a:tblPr/>
              <a:tblGrid>
                <a:gridCol w="1028520"/>
                <a:gridCol w="1028520"/>
              </a:tblGrid>
              <a:tr h="509400">
                <a:tc>
                  <a:txBody>
                    <a:bodyPr/>
                    <a:p>
                      <a:pPr algn="ctr">
                        <a:lnSpc>
                          <a:spcPct val="100000"/>
                        </a:lnSpc>
                      </a:pPr>
                      <a:r>
                        <a:rPr b="1" lang="en-US" sz="1400" u="sng">
                          <a:solidFill>
                            <a:srgbClr val="ffffff"/>
                          </a:solidFill>
                          <a:latin typeface="Calibri"/>
                        </a:rPr>
                        <a:t>Orness = .5</a:t>
                      </a:r>
                      <a:endParaRPr/>
                    </a:p>
                  </a:txBody>
                  <a:tcPr/>
                </a:tc>
                <a:tc>
                  <a:tcPr/>
                </a:tc>
              </a:tr>
              <a:tr h="300600">
                <a:tc>
                  <a:txBody>
                    <a:bodyPr/>
                    <a:p>
                      <a:pPr algn="ctr">
                        <a:lnSpc>
                          <a:spcPct val="100000"/>
                        </a:lnSpc>
                      </a:pPr>
                      <a:r>
                        <a:rPr lang="en-US" sz="1400">
                          <a:solidFill>
                            <a:srgbClr val="000000"/>
                          </a:solidFill>
                          <a:latin typeface="Calibri"/>
                        </a:rPr>
                        <a:t>Rank</a:t>
                      </a:r>
                      <a:endParaRPr/>
                    </a:p>
                  </a:txBody>
                  <a:tcPr/>
                </a:tc>
                <a:tc>
                  <a:txBody>
                    <a:bodyPr/>
                    <a:p>
                      <a:pPr algn="ctr">
                        <a:lnSpc>
                          <a:spcPct val="100000"/>
                        </a:lnSpc>
                      </a:pPr>
                      <a:r>
                        <a:rPr lang="en-US" sz="1400">
                          <a:solidFill>
                            <a:srgbClr val="000000"/>
                          </a:solidFill>
                          <a:latin typeface="Calibri"/>
                        </a:rPr>
                        <a:t>Weight</a:t>
                      </a:r>
                      <a:endParaRPr/>
                    </a:p>
                  </a:txBody>
                  <a:tcPr/>
                </a:tc>
              </a:tr>
              <a:tr h="300600">
                <a:tc>
                  <a:txBody>
                    <a:bodyPr/>
                    <a:p>
                      <a:pPr algn="ctr">
                        <a:lnSpc>
                          <a:spcPct val="100000"/>
                        </a:lnSpc>
                      </a:pPr>
                      <a:r>
                        <a:rPr lang="en-US" sz="1400">
                          <a:solidFill>
                            <a:srgbClr val="000000"/>
                          </a:solidFill>
                          <a:latin typeface="Calibri"/>
                        </a:rPr>
                        <a:t>1</a:t>
                      </a:r>
                      <a:endParaRPr/>
                    </a:p>
                  </a:txBody>
                  <a:tcPr/>
                </a:tc>
                <a:tc>
                  <a:txBody>
                    <a:bodyPr/>
                    <a:p>
                      <a:pPr algn="ctr">
                        <a:lnSpc>
                          <a:spcPct val="100000"/>
                        </a:lnSpc>
                      </a:pPr>
                      <a:r>
                        <a:rPr lang="en-US" sz="1400">
                          <a:solidFill>
                            <a:srgbClr val="000000"/>
                          </a:solidFill>
                          <a:latin typeface="Calibri"/>
                        </a:rPr>
                        <a:t>.20</a:t>
                      </a:r>
                      <a:endParaRPr/>
                    </a:p>
                  </a:txBody>
                  <a:tcPr/>
                </a:tc>
              </a:tr>
              <a:tr h="300600">
                <a:tc>
                  <a:txBody>
                    <a:bodyPr/>
                    <a:p>
                      <a:pPr algn="ctr">
                        <a:lnSpc>
                          <a:spcPct val="100000"/>
                        </a:lnSpc>
                      </a:pPr>
                      <a:r>
                        <a:rPr lang="en-US" sz="1400">
                          <a:solidFill>
                            <a:srgbClr val="000000"/>
                          </a:solidFill>
                          <a:latin typeface="Calibri"/>
                        </a:rPr>
                        <a:t>2</a:t>
                      </a:r>
                      <a:endParaRPr/>
                    </a:p>
                  </a:txBody>
                  <a:tcPr/>
                </a:tc>
                <a:tc>
                  <a:txBody>
                    <a:bodyPr/>
                    <a:p>
                      <a:pPr algn="ctr">
                        <a:lnSpc>
                          <a:spcPct val="100000"/>
                        </a:lnSpc>
                      </a:pPr>
                      <a:r>
                        <a:rPr lang="en-US" sz="1400">
                          <a:solidFill>
                            <a:srgbClr val="000000"/>
                          </a:solidFill>
                          <a:latin typeface="Calibri"/>
                        </a:rPr>
                        <a:t>.20</a:t>
                      </a:r>
                      <a:endParaRPr/>
                    </a:p>
                  </a:txBody>
                  <a:tcPr/>
                </a:tc>
              </a:tr>
              <a:tr h="300600">
                <a:tc>
                  <a:txBody>
                    <a:bodyPr/>
                    <a:p>
                      <a:pPr algn="ctr">
                        <a:lnSpc>
                          <a:spcPct val="100000"/>
                        </a:lnSpc>
                      </a:pPr>
                      <a:r>
                        <a:rPr lang="en-US" sz="1400">
                          <a:solidFill>
                            <a:srgbClr val="000000"/>
                          </a:solidFill>
                          <a:latin typeface="Calibri"/>
                        </a:rPr>
                        <a:t>3</a:t>
                      </a:r>
                      <a:endParaRPr/>
                    </a:p>
                  </a:txBody>
                  <a:tcPr/>
                </a:tc>
                <a:tc>
                  <a:txBody>
                    <a:bodyPr/>
                    <a:p>
                      <a:pPr algn="ctr">
                        <a:lnSpc>
                          <a:spcPct val="100000"/>
                        </a:lnSpc>
                      </a:pPr>
                      <a:r>
                        <a:rPr lang="en-US" sz="1400">
                          <a:solidFill>
                            <a:srgbClr val="000000"/>
                          </a:solidFill>
                          <a:latin typeface="Calibri"/>
                        </a:rPr>
                        <a:t>.20</a:t>
                      </a:r>
                      <a:endParaRPr/>
                    </a:p>
                  </a:txBody>
                  <a:tcPr/>
                </a:tc>
              </a:tr>
              <a:tr h="300600">
                <a:tc>
                  <a:txBody>
                    <a:bodyPr/>
                    <a:p>
                      <a:pPr algn="ctr">
                        <a:lnSpc>
                          <a:spcPct val="100000"/>
                        </a:lnSpc>
                      </a:pPr>
                      <a:r>
                        <a:rPr lang="en-US" sz="1400">
                          <a:solidFill>
                            <a:srgbClr val="000000"/>
                          </a:solidFill>
                          <a:latin typeface="Calibri"/>
                        </a:rPr>
                        <a:t>4</a:t>
                      </a:r>
                      <a:endParaRPr/>
                    </a:p>
                  </a:txBody>
                  <a:tcPr/>
                </a:tc>
                <a:tc>
                  <a:txBody>
                    <a:bodyPr/>
                    <a:p>
                      <a:pPr algn="ctr">
                        <a:lnSpc>
                          <a:spcPct val="100000"/>
                        </a:lnSpc>
                      </a:pPr>
                      <a:r>
                        <a:rPr lang="en-US" sz="1400">
                          <a:solidFill>
                            <a:srgbClr val="000000"/>
                          </a:solidFill>
                          <a:latin typeface="Calibri"/>
                        </a:rPr>
                        <a:t>.20</a:t>
                      </a:r>
                      <a:endParaRPr/>
                    </a:p>
                  </a:txBody>
                  <a:tcPr/>
                </a:tc>
              </a:tr>
              <a:tr h="300600">
                <a:tc>
                  <a:txBody>
                    <a:bodyPr/>
                    <a:p>
                      <a:pPr algn="ctr">
                        <a:lnSpc>
                          <a:spcPct val="100000"/>
                        </a:lnSpc>
                      </a:pPr>
                      <a:r>
                        <a:rPr b="1" lang="en-US" sz="1400">
                          <a:solidFill>
                            <a:srgbClr val="000000"/>
                          </a:solidFill>
                          <a:latin typeface="Calibri"/>
                        </a:rPr>
                        <a:t>5</a:t>
                      </a:r>
                      <a:endParaRPr/>
                    </a:p>
                  </a:txBody>
                  <a:tcPr/>
                </a:tc>
                <a:tc>
                  <a:txBody>
                    <a:bodyPr/>
                    <a:p>
                      <a:pPr algn="ctr">
                        <a:lnSpc>
                          <a:spcPct val="100000"/>
                        </a:lnSpc>
                      </a:pPr>
                      <a:r>
                        <a:rPr b="1" lang="en-US" sz="1400">
                          <a:solidFill>
                            <a:srgbClr val="000000"/>
                          </a:solidFill>
                          <a:latin typeface="Calibri"/>
                        </a:rPr>
                        <a:t>.20</a:t>
                      </a:r>
                      <a:endParaRPr/>
                    </a:p>
                  </a:txBody>
                  <a:tcPr/>
                </a:tc>
              </a:tr>
            </a:tbl>
          </a:graphicData>
        </a:graphic>
      </p:graphicFrame>
      <p:sp>
        <p:nvSpPr>
          <p:cNvPr id="239" name="CustomShape 9"/>
          <p:cNvSpPr/>
          <p:nvPr/>
        </p:nvSpPr>
        <p:spPr>
          <a:xfrm>
            <a:off x="152280" y="2819520"/>
            <a:ext cx="2666160" cy="3276000"/>
          </a:xfrm>
          <a:prstGeom prst="rect">
            <a:avLst/>
          </a:prstGeom>
          <a:solidFill>
            <a:srgbClr val="4f81bd"/>
          </a:solidFill>
          <a:ln w="38160">
            <a:solidFill>
              <a:srgbClr val="ff0000"/>
            </a:solidFill>
            <a:round/>
          </a:ln>
        </p:spPr>
      </p:sp>
      <p:sp>
        <p:nvSpPr>
          <p:cNvPr id="240" name="CustomShape 10"/>
          <p:cNvSpPr/>
          <p:nvPr/>
        </p:nvSpPr>
        <p:spPr>
          <a:xfrm>
            <a:off x="685800" y="-22320"/>
            <a:ext cx="7466760" cy="1393200"/>
          </a:xfrm>
          <a:prstGeom prst="rect">
            <a:avLst/>
          </a:prstGeom>
          <a:noFill/>
          <a:ln>
            <a:noFill/>
          </a:ln>
        </p:spPr>
        <p:txBody>
          <a:bodyPr lIns="90000" rIns="90000" tIns="45000" bIns="45000" anchor="ctr"/>
          <a:p>
            <a:pPr algn="ctr">
              <a:lnSpc>
                <a:spcPct val="100000"/>
              </a:lnSpc>
            </a:pPr>
            <a:r>
              <a:rPr lang="en-US" sz="3200">
                <a:solidFill>
                  <a:srgbClr val="000000"/>
                </a:solidFill>
                <a:latin typeface="Calibri"/>
              </a:rPr>
              <a:t>Optimistic / Pessimistic Outlooks and assigning the OWA Rank Weights</a:t>
            </a:r>
            <a:endParaRPr/>
          </a:p>
        </p:txBody>
      </p:sp>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1" name="CustomShape 1"/>
          <p:cNvSpPr/>
          <p:nvPr/>
        </p:nvSpPr>
        <p:spPr>
          <a:xfrm>
            <a:off x="457200" y="-1522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Weighted OWA</a:t>
            </a:r>
            <a:endParaRPr/>
          </a:p>
        </p:txBody>
      </p:sp>
      <p:graphicFrame>
        <p:nvGraphicFramePr>
          <p:cNvPr id="242" name="Table 2"/>
          <p:cNvGraphicFramePr/>
          <p:nvPr/>
        </p:nvGraphicFramePr>
        <p:xfrm>
          <a:off x="533520" y="1981080"/>
          <a:ext cx="8000280" cy="4578120"/>
        </p:xfrm>
        <a:graphic>
          <a:graphicData uri="http://schemas.openxmlformats.org/drawingml/2006/table">
            <a:tbl>
              <a:tblPr/>
              <a:tblGrid>
                <a:gridCol w="838080"/>
                <a:gridCol w="1143000"/>
                <a:gridCol w="1447560"/>
                <a:gridCol w="1143000"/>
                <a:gridCol w="1371600"/>
                <a:gridCol w="2057400"/>
              </a:tblGrid>
              <a:tr h="634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lang="en-US" sz="1100">
                          <a:solidFill>
                            <a:srgbClr val="ffffff"/>
                          </a:solidFill>
                          <a:latin typeface="Calibri"/>
                          <a:ea typeface="Calibri"/>
                        </a:rPr>
                        <a:t>Standardized Precipitation</a:t>
                      </a:r>
                      <a:endParaRPr/>
                    </a:p>
                  </a:txBody>
                  <a:tcPr/>
                </a:tc>
                <a:tc>
                  <a:txBody>
                    <a:bodyPr/>
                    <a:p>
                      <a:pPr algn="ctr">
                        <a:lnSpc>
                          <a:spcPct val="115000"/>
                        </a:lnSpc>
                      </a:pPr>
                      <a:r>
                        <a:rPr b="1" lang="en-US" sz="1100">
                          <a:solidFill>
                            <a:srgbClr val="ffffff"/>
                          </a:solidFill>
                          <a:latin typeface="Calibri"/>
                          <a:ea typeface="Calibri"/>
                        </a:rPr>
                        <a:t>Standardized People in Flood Plain</a:t>
                      </a:r>
                      <a:endParaRPr/>
                    </a:p>
                  </a:txBody>
                  <a:tcPr/>
                </a:tc>
                <a:tc>
                  <a:txBody>
                    <a:bodyPr/>
                    <a:p>
                      <a:pPr algn="ctr">
                        <a:lnSpc>
                          <a:spcPct val="115000"/>
                        </a:lnSpc>
                      </a:pPr>
                      <a:r>
                        <a:rPr b="1" lang="en-US" sz="1100">
                          <a:solidFill>
                            <a:srgbClr val="ffffff"/>
                          </a:solidFill>
                          <a:latin typeface="Calibri"/>
                          <a:ea typeface="Calibri"/>
                        </a:rPr>
                        <a:t>Weighted Precip</a:t>
                      </a:r>
                      <a:endParaRPr/>
                    </a:p>
                  </a:txBody>
                  <a:tcPr/>
                </a:tc>
                <a:tc>
                  <a:txBody>
                    <a:bodyPr/>
                    <a:p>
                      <a:pPr algn="ctr">
                        <a:lnSpc>
                          <a:spcPct val="115000"/>
                        </a:lnSpc>
                      </a:pPr>
                      <a:r>
                        <a:rPr b="1" lang="en-US" sz="1100">
                          <a:solidFill>
                            <a:srgbClr val="ffffff"/>
                          </a:solidFill>
                          <a:latin typeface="Calibri"/>
                          <a:ea typeface="Calibri"/>
                        </a:rPr>
                        <a:t>Weighted People</a:t>
                      </a:r>
                      <a:endParaRPr/>
                    </a:p>
                  </a:txBody>
                  <a:tcPr/>
                </a:tc>
                <a:tc>
                  <a:txBody>
                    <a:bodyPr/>
                    <a:p>
                      <a:pPr algn="ctr">
                        <a:lnSpc>
                          <a:spcPct val="115000"/>
                        </a:lnSpc>
                      </a:pPr>
                      <a:r>
                        <a:rPr b="1" lang="en-US" sz="1100">
                          <a:solidFill>
                            <a:srgbClr val="ffffff"/>
                          </a:solidFill>
                          <a:latin typeface="Calibri"/>
                          <a:ea typeface="Calibri"/>
                        </a:rPr>
                        <a:t>Weighted Linear Combination</a:t>
                      </a:r>
                      <a:endParaRPr/>
                    </a:p>
                  </a:txBody>
                  <a:tcPr/>
                </a:tc>
              </a:tr>
              <a:tr h="628200">
                <a:tc>
                  <a:txBody>
                    <a:bodyPr/>
                    <a:p>
                      <a:pPr algn="ctr">
                        <a:lnSpc>
                          <a:spcPct val="115000"/>
                        </a:lnSpc>
                      </a:pPr>
                      <a:r>
                        <a:rPr lang="en-US">
                          <a:solidFill>
                            <a:srgbClr val="000000"/>
                          </a:solidFill>
                          <a:latin typeface="Calibri"/>
                        </a:rPr>
                        <a:t>100</a:t>
                      </a:r>
                      <a:endParaRPr/>
                    </a:p>
                  </a:txBody>
                  <a:tcPr/>
                </a:tc>
                <a:tc>
                  <a:txBody>
                    <a:bodyPr/>
                    <a:p>
                      <a:pPr algn="ctr">
                        <a:lnSpc>
                          <a:spcPct val="115000"/>
                        </a:lnSpc>
                      </a:pPr>
                      <a:r>
                        <a:rPr lang="en-US">
                          <a:solidFill>
                            <a:srgbClr val="000000"/>
                          </a:solidFill>
                          <a:latin typeface="Calibri"/>
                        </a:rPr>
                        <a:t>0.1</a:t>
                      </a:r>
                      <a:endParaRPr/>
                    </a:p>
                  </a:txBody>
                  <a:tcPr/>
                </a:tc>
                <a:tc>
                  <a:txBody>
                    <a:bodyPr/>
                    <a:p>
                      <a:pPr algn="ctr">
                        <a:lnSpc>
                          <a:spcPct val="115000"/>
                        </a:lnSpc>
                      </a:pPr>
                      <a:r>
                        <a:rPr lang="en-US">
                          <a:solidFill>
                            <a:srgbClr val="000000"/>
                          </a:solidFill>
                          <a:latin typeface="Calibri"/>
                        </a:rPr>
                        <a:t>0.4</a:t>
                      </a:r>
                      <a:endParaRPr/>
                    </a:p>
                  </a:txBody>
                  <a:tcPr/>
                </a:tc>
                <a:tc>
                  <a:txBody>
                    <a:bodyPr/>
                    <a:p>
                      <a:pPr>
                        <a:lnSpc>
                          <a:spcPct val="100000"/>
                        </a:lnSpc>
                      </a:pPr>
                      <a:r>
                        <a:rPr lang="en-US">
                          <a:solidFill>
                            <a:srgbClr val="000000"/>
                          </a:solidFill>
                          <a:latin typeface="Calibri"/>
                        </a:rPr>
                        <a:t>=0.1 * </a:t>
                      </a:r>
                      <a:r>
                        <a:rPr lang="en-US">
                          <a:solidFill>
                            <a:srgbClr val="00b0f0"/>
                          </a:solidFill>
                          <a:latin typeface="Calibri"/>
                        </a:rPr>
                        <a:t>0.4</a:t>
                      </a:r>
                      <a:endParaRPr/>
                    </a:p>
                  </a:txBody>
                  <a:tcPr/>
                </a:tc>
                <a:tc>
                  <a:txBody>
                    <a:bodyPr/>
                    <a:p>
                      <a:pPr>
                        <a:lnSpc>
                          <a:spcPct val="100000"/>
                        </a:lnSpc>
                      </a:pPr>
                      <a:r>
                        <a:rPr lang="en-US">
                          <a:solidFill>
                            <a:srgbClr val="000000"/>
                          </a:solidFill>
                          <a:latin typeface="Calibri"/>
                        </a:rPr>
                        <a:t>=0.4 * </a:t>
                      </a:r>
                      <a:r>
                        <a:rPr lang="en-US">
                          <a:solidFill>
                            <a:srgbClr val="ffc000"/>
                          </a:solidFill>
                          <a:latin typeface="Calibri"/>
                        </a:rPr>
                        <a:t>0.6</a:t>
                      </a:r>
                      <a:endParaRPr/>
                    </a:p>
                  </a:txBody>
                  <a:tcPr/>
                </a:tc>
                <a:tc>
                  <a:tcPr/>
                </a:tc>
              </a:tr>
              <a:tr h="431640">
                <a:tc>
                  <a:txBody>
                    <a:bodyPr/>
                    <a:p>
                      <a:pPr algn="ctr">
                        <a:lnSpc>
                          <a:spcPct val="115000"/>
                        </a:lnSpc>
                      </a:pPr>
                      <a:r>
                        <a:rPr lang="en-US">
                          <a:solidFill>
                            <a:srgbClr val="000000"/>
                          </a:solidFill>
                          <a:latin typeface="Calibri"/>
                        </a:rPr>
                        <a:t>101</a:t>
                      </a:r>
                      <a:endParaRPr/>
                    </a:p>
                  </a:txBody>
                  <a:tcPr/>
                </a:tc>
                <a:tc>
                  <a:txBody>
                    <a:bodyPr/>
                    <a:p>
                      <a:pPr algn="ctr">
                        <a:lnSpc>
                          <a:spcPct val="115000"/>
                        </a:lnSpc>
                      </a:pPr>
                      <a:r>
                        <a:rPr lang="en-US">
                          <a:solidFill>
                            <a:srgbClr val="000000"/>
                          </a:solidFill>
                          <a:latin typeface="Calibri"/>
                        </a:rPr>
                        <a:t>0.5</a:t>
                      </a:r>
                      <a:endParaRPr/>
                    </a:p>
                  </a:txBody>
                  <a:tcPr/>
                </a:tc>
                <a:tc>
                  <a:txBody>
                    <a:bodyPr/>
                    <a:p>
                      <a:pPr algn="ctr">
                        <a:lnSpc>
                          <a:spcPct val="115000"/>
                        </a:lnSpc>
                      </a:pPr>
                      <a:r>
                        <a:rPr lang="en-US">
                          <a:solidFill>
                            <a:srgbClr val="000000"/>
                          </a:solidFill>
                          <a:latin typeface="Calibri"/>
                        </a:rPr>
                        <a:t>0.7</a:t>
                      </a:r>
                      <a:endParaRPr/>
                    </a:p>
                  </a:txBody>
                  <a:tcPr/>
                </a:tc>
                <a:tc>
                  <a:tcPr/>
                </a:tc>
                <a:tc>
                  <a:tcPr/>
                </a:tc>
                <a:tc>
                  <a:tcPr/>
                </a:tc>
              </a:tr>
              <a:tr h="431640">
                <a:tc>
                  <a:txBody>
                    <a:bodyPr/>
                    <a:p>
                      <a:pPr algn="ctr">
                        <a:lnSpc>
                          <a:spcPct val="115000"/>
                        </a:lnSpc>
                      </a:pPr>
                      <a:r>
                        <a:rPr lang="en-US">
                          <a:solidFill>
                            <a:srgbClr val="000000"/>
                          </a:solidFill>
                          <a:latin typeface="Calibri"/>
                        </a:rPr>
                        <a:t>102</a:t>
                      </a:r>
                      <a:endParaRPr/>
                    </a:p>
                  </a:txBody>
                  <a:tcPr/>
                </a:tc>
                <a:tc>
                  <a:txBody>
                    <a:bodyPr/>
                    <a:p>
                      <a:pPr algn="ctr">
                        <a:lnSpc>
                          <a:spcPct val="115000"/>
                        </a:lnSpc>
                      </a:pPr>
                      <a:r>
                        <a:rPr lang="en-US">
                          <a:solidFill>
                            <a:srgbClr val="000000"/>
                          </a:solidFill>
                          <a:latin typeface="Calibri"/>
                        </a:rPr>
                        <a:t>0.7</a:t>
                      </a:r>
                      <a:endParaRPr/>
                    </a:p>
                  </a:txBody>
                  <a:tcPr/>
                </a:tc>
                <a:tc>
                  <a:txBody>
                    <a:bodyPr/>
                    <a:p>
                      <a:pPr algn="ctr">
                        <a:lnSpc>
                          <a:spcPct val="115000"/>
                        </a:lnSpc>
                      </a:pPr>
                      <a:r>
                        <a:rPr lang="en-US">
                          <a:solidFill>
                            <a:srgbClr val="000000"/>
                          </a:solidFill>
                          <a:latin typeface="Calibri"/>
                        </a:rPr>
                        <a:t>0.5</a:t>
                      </a:r>
                      <a:endParaRPr/>
                    </a:p>
                  </a:txBody>
                  <a:tcPr/>
                </a:tc>
                <a:tc>
                  <a:tcPr/>
                </a:tc>
                <a:tc>
                  <a:tcPr/>
                </a:tc>
                <a:tc>
                  <a:tcPr/>
                </a:tc>
              </a:tr>
              <a:tr h="431640">
                <a:tc>
                  <a:txBody>
                    <a:bodyPr/>
                    <a:p>
                      <a:pPr algn="ctr">
                        <a:lnSpc>
                          <a:spcPct val="115000"/>
                        </a:lnSpc>
                      </a:pPr>
                      <a:r>
                        <a:rPr lang="en-US">
                          <a:solidFill>
                            <a:srgbClr val="000000"/>
                          </a:solidFill>
                          <a:latin typeface="Calibri"/>
                        </a:rPr>
                        <a:t>103</a:t>
                      </a:r>
                      <a:endParaRPr/>
                    </a:p>
                  </a:txBody>
                  <a:tcPr/>
                </a:tc>
                <a:tc>
                  <a:txBody>
                    <a:bodyPr/>
                    <a:p>
                      <a:pPr algn="ctr">
                        <a:lnSpc>
                          <a:spcPct val="115000"/>
                        </a:lnSpc>
                      </a:pPr>
                      <a:r>
                        <a:rPr lang="en-US">
                          <a:solidFill>
                            <a:srgbClr val="000000"/>
                          </a:solidFill>
                          <a:latin typeface="Calibri"/>
                        </a:rPr>
                        <a:t>0.8</a:t>
                      </a:r>
                      <a:endParaRPr/>
                    </a:p>
                  </a:txBody>
                  <a:tcPr/>
                </a:tc>
                <a:tc>
                  <a:txBody>
                    <a:bodyPr/>
                    <a:p>
                      <a:pPr algn="ctr">
                        <a:lnSpc>
                          <a:spcPct val="115000"/>
                        </a:lnSpc>
                      </a:pPr>
                      <a:r>
                        <a:rPr lang="en-US">
                          <a:solidFill>
                            <a:srgbClr val="000000"/>
                          </a:solidFill>
                          <a:latin typeface="Calibri"/>
                        </a:rPr>
                        <a:t>0.6</a:t>
                      </a:r>
                      <a:endParaRPr/>
                    </a:p>
                  </a:txBody>
                  <a:tcPr/>
                </a:tc>
                <a:tc>
                  <a:tcPr/>
                </a:tc>
                <a:tc>
                  <a:tcPr/>
                </a:tc>
                <a:tc>
                  <a:tcPr/>
                </a:tc>
              </a:tr>
              <a:tr h="431640">
                <a:tc>
                  <a:txBody>
                    <a:bodyPr/>
                    <a:p>
                      <a:pPr algn="ctr">
                        <a:lnSpc>
                          <a:spcPct val="115000"/>
                        </a:lnSpc>
                      </a:pPr>
                      <a:r>
                        <a:rPr lang="en-US">
                          <a:solidFill>
                            <a:srgbClr val="000000"/>
                          </a:solidFill>
                          <a:latin typeface="Calibri"/>
                        </a:rPr>
                        <a:t>201</a:t>
                      </a:r>
                      <a:endParaRPr/>
                    </a:p>
                  </a:txBody>
                  <a:tcPr/>
                </a:tc>
                <a:tc>
                  <a:txBody>
                    <a:bodyPr/>
                    <a:p>
                      <a:pPr algn="ctr">
                        <a:lnSpc>
                          <a:spcPct val="115000"/>
                        </a:lnSpc>
                      </a:pPr>
                      <a:r>
                        <a:rPr lang="en-US">
                          <a:solidFill>
                            <a:srgbClr val="000000"/>
                          </a:solidFill>
                          <a:latin typeface="Calibri"/>
                        </a:rPr>
                        <a:t>0.6</a:t>
                      </a:r>
                      <a:endParaRPr/>
                    </a:p>
                  </a:txBody>
                  <a:tcPr/>
                </a:tc>
                <a:tc>
                  <a:txBody>
                    <a:bodyPr/>
                    <a:p>
                      <a:pPr algn="ctr">
                        <a:lnSpc>
                          <a:spcPct val="115000"/>
                        </a:lnSpc>
                      </a:pPr>
                      <a:r>
                        <a:rPr lang="en-US">
                          <a:solidFill>
                            <a:srgbClr val="000000"/>
                          </a:solidFill>
                          <a:latin typeface="Calibri"/>
                        </a:rPr>
                        <a:t>0.8</a:t>
                      </a:r>
                      <a:endParaRPr/>
                    </a:p>
                  </a:txBody>
                  <a:tcPr/>
                </a:tc>
                <a:tc>
                  <a:tcPr/>
                </a:tc>
                <a:tc>
                  <a:tcPr/>
                </a:tc>
                <a:tc>
                  <a:tcPr/>
                </a:tc>
              </a:tr>
              <a:tr h="431640">
                <a:tc>
                  <a:txBody>
                    <a:bodyPr/>
                    <a:p>
                      <a:pPr algn="ctr">
                        <a:lnSpc>
                          <a:spcPct val="115000"/>
                        </a:lnSpc>
                      </a:pPr>
                      <a:r>
                        <a:rPr lang="en-US">
                          <a:solidFill>
                            <a:srgbClr val="000000"/>
                          </a:solidFill>
                          <a:latin typeface="Calibri"/>
                        </a:rPr>
                        <a:t>202</a:t>
                      </a:r>
                      <a:endParaRPr/>
                    </a:p>
                  </a:txBody>
                  <a:tcPr/>
                </a:tc>
                <a:tc>
                  <a:txBody>
                    <a:bodyPr/>
                    <a:p>
                      <a:pPr algn="ctr">
                        <a:lnSpc>
                          <a:spcPct val="115000"/>
                        </a:lnSpc>
                      </a:pPr>
                      <a:r>
                        <a:rPr lang="en-US">
                          <a:solidFill>
                            <a:srgbClr val="000000"/>
                          </a:solidFill>
                          <a:latin typeface="Calibri"/>
                        </a:rPr>
                        <a:t>0.4</a:t>
                      </a:r>
                      <a:endParaRPr/>
                    </a:p>
                  </a:txBody>
                  <a:tcPr/>
                </a:tc>
                <a:tc>
                  <a:txBody>
                    <a:bodyPr/>
                    <a:p>
                      <a:pPr algn="ctr">
                        <a:lnSpc>
                          <a:spcPct val="115000"/>
                        </a:lnSpc>
                      </a:pPr>
                      <a:r>
                        <a:rPr lang="en-US">
                          <a:solidFill>
                            <a:srgbClr val="000000"/>
                          </a:solidFill>
                          <a:latin typeface="Calibri"/>
                        </a:rPr>
                        <a:t>0.9</a:t>
                      </a:r>
                      <a:endParaRPr/>
                    </a:p>
                  </a:txBody>
                  <a:tcPr/>
                </a:tc>
                <a:tc>
                  <a:tcPr/>
                </a:tc>
                <a:tc>
                  <a:tcPr/>
                </a:tc>
                <a:tc>
                  <a:tcPr/>
                </a:tc>
              </a:tr>
              <a:tr h="431640">
                <a:tc>
                  <a:txBody>
                    <a:bodyPr/>
                    <a:p>
                      <a:pPr algn="ctr">
                        <a:lnSpc>
                          <a:spcPct val="115000"/>
                        </a:lnSpc>
                      </a:pPr>
                      <a:r>
                        <a:rPr lang="en-US">
                          <a:solidFill>
                            <a:srgbClr val="000000"/>
                          </a:solidFill>
                          <a:latin typeface="Calibri"/>
                        </a:rPr>
                        <a:t>203</a:t>
                      </a:r>
                      <a:endParaRPr/>
                    </a:p>
                  </a:txBody>
                  <a:tcPr/>
                </a:tc>
                <a:tc>
                  <a:txBody>
                    <a:bodyPr/>
                    <a:p>
                      <a:pPr algn="ctr">
                        <a:lnSpc>
                          <a:spcPct val="115000"/>
                        </a:lnSpc>
                      </a:pPr>
                      <a:r>
                        <a:rPr lang="en-US">
                          <a:solidFill>
                            <a:srgbClr val="000000"/>
                          </a:solidFill>
                          <a:latin typeface="Calibri"/>
                        </a:rPr>
                        <a:t>0.3</a:t>
                      </a:r>
                      <a:endParaRPr/>
                    </a:p>
                  </a:txBody>
                  <a:tcPr/>
                </a:tc>
                <a:tc>
                  <a:txBody>
                    <a:bodyPr/>
                    <a:p>
                      <a:pPr algn="ctr">
                        <a:lnSpc>
                          <a:spcPct val="115000"/>
                        </a:lnSpc>
                      </a:pPr>
                      <a:r>
                        <a:rPr lang="en-US">
                          <a:solidFill>
                            <a:srgbClr val="000000"/>
                          </a:solidFill>
                          <a:latin typeface="Calibri"/>
                        </a:rPr>
                        <a:t>1.0</a:t>
                      </a:r>
                      <a:endParaRPr/>
                    </a:p>
                  </a:txBody>
                  <a:tcPr/>
                </a:tc>
                <a:tc>
                  <a:tcPr/>
                </a:tc>
                <a:tc>
                  <a:tcPr/>
                </a:tc>
                <a:tc>
                  <a:tcPr/>
                </a:tc>
              </a:tr>
              <a:tr h="431640">
                <a:tc>
                  <a:txBody>
                    <a:bodyPr/>
                    <a:p>
                      <a:pPr algn="ctr">
                        <a:lnSpc>
                          <a:spcPct val="115000"/>
                        </a:lnSpc>
                      </a:pPr>
                      <a:r>
                        <a:rPr lang="en-US">
                          <a:solidFill>
                            <a:srgbClr val="000000"/>
                          </a:solidFill>
                          <a:latin typeface="Calibri"/>
                        </a:rPr>
                        <a:t>965</a:t>
                      </a:r>
                      <a:endParaRPr/>
                    </a:p>
                  </a:txBody>
                  <a:tcPr/>
                </a:tc>
                <a:tc>
                  <a:txBody>
                    <a:bodyPr/>
                    <a:p>
                      <a:pPr algn="ctr">
                        <a:lnSpc>
                          <a:spcPct val="115000"/>
                        </a:lnSpc>
                      </a:pPr>
                      <a:r>
                        <a:rPr lang="en-US">
                          <a:solidFill>
                            <a:srgbClr val="000000"/>
                          </a:solidFill>
                          <a:latin typeface="Calibri"/>
                        </a:rPr>
                        <a:t>0.2</a:t>
                      </a:r>
                      <a:endParaRPr/>
                    </a:p>
                  </a:txBody>
                  <a:tcPr/>
                </a:tc>
                <a:tc>
                  <a:txBody>
                    <a:bodyPr/>
                    <a:p>
                      <a:pPr algn="ctr">
                        <a:lnSpc>
                          <a:spcPct val="115000"/>
                        </a:lnSpc>
                      </a:pPr>
                      <a:r>
                        <a:rPr lang="en-US">
                          <a:solidFill>
                            <a:srgbClr val="000000"/>
                          </a:solidFill>
                          <a:latin typeface="Calibri"/>
                        </a:rPr>
                        <a:t>0.3</a:t>
                      </a:r>
                      <a:endParaRPr/>
                    </a:p>
                  </a:txBody>
                  <a:tcPr/>
                </a:tc>
                <a:tc>
                  <a:tcPr/>
                </a:tc>
                <a:tc>
                  <a:tcPr/>
                </a:tc>
                <a:tc>
                  <a:tcPr/>
                </a:tc>
              </a:tr>
              <a:tr h="431640">
                <a:tc>
                  <a:txBody>
                    <a:bodyPr/>
                    <a:p>
                      <a:pPr algn="ctr">
                        <a:lnSpc>
                          <a:spcPct val="115000"/>
                        </a:lnSpc>
                      </a:pPr>
                      <a:r>
                        <a:rPr lang="en-US">
                          <a:solidFill>
                            <a:srgbClr val="000000"/>
                          </a:solidFill>
                          <a:latin typeface="Calibri"/>
                        </a:rPr>
                        <a:t>1810</a:t>
                      </a:r>
                      <a:endParaRPr/>
                    </a:p>
                  </a:txBody>
                  <a:tcPr/>
                </a:tc>
                <a:tc>
                  <a:txBody>
                    <a:bodyPr/>
                    <a:p>
                      <a:pPr algn="ctr">
                        <a:lnSpc>
                          <a:spcPct val="115000"/>
                        </a:lnSpc>
                      </a:pPr>
                      <a:r>
                        <a:rPr lang="en-US">
                          <a:solidFill>
                            <a:srgbClr val="000000"/>
                          </a:solidFill>
                          <a:latin typeface="Calibri"/>
                        </a:rPr>
                        <a:t>1.0</a:t>
                      </a:r>
                      <a:endParaRPr/>
                    </a:p>
                  </a:txBody>
                  <a:tcPr/>
                </a:tc>
                <a:tc>
                  <a:txBody>
                    <a:bodyPr/>
                    <a:p>
                      <a:pPr algn="ctr">
                        <a:lnSpc>
                          <a:spcPct val="115000"/>
                        </a:lnSpc>
                      </a:pPr>
                      <a:r>
                        <a:rPr lang="en-US">
                          <a:solidFill>
                            <a:srgbClr val="000000"/>
                          </a:solidFill>
                          <a:latin typeface="Calibri"/>
                        </a:rPr>
                        <a:t>0.2</a:t>
                      </a:r>
                      <a:endParaRPr/>
                    </a:p>
                  </a:txBody>
                  <a:tcPr/>
                </a:tc>
                <a:tc>
                  <a:tcPr/>
                </a:tc>
                <a:tc>
                  <a:tcPr/>
                </a:tc>
                <a:tc>
                  <a:tcPr/>
                </a:tc>
              </a:tr>
              <a:tr h="431640">
                <a:tc>
                  <a:txBody>
                    <a:bodyPr/>
                    <a:p>
                      <a:pPr algn="ctr">
                        <a:lnSpc>
                          <a:spcPct val="115000"/>
                        </a:lnSpc>
                      </a:pPr>
                      <a:r>
                        <a:rPr lang="en-US">
                          <a:solidFill>
                            <a:srgbClr val="000000"/>
                          </a:solidFill>
                          <a:latin typeface="Calibri"/>
                        </a:rPr>
                        <a:t>1805</a:t>
                      </a:r>
                      <a:endParaRPr/>
                    </a:p>
                  </a:txBody>
                  <a:tcPr/>
                </a:tc>
                <a:tc>
                  <a:txBody>
                    <a:bodyPr/>
                    <a:p>
                      <a:pPr algn="ctr">
                        <a:lnSpc>
                          <a:spcPct val="115000"/>
                        </a:lnSpc>
                      </a:pPr>
                      <a:r>
                        <a:rPr lang="en-US">
                          <a:solidFill>
                            <a:srgbClr val="000000"/>
                          </a:solidFill>
                          <a:latin typeface="Calibri"/>
                        </a:rPr>
                        <a:t>0.9</a:t>
                      </a:r>
                      <a:endParaRPr/>
                    </a:p>
                  </a:txBody>
                  <a:tcPr/>
                </a:tc>
                <a:tc>
                  <a:txBody>
                    <a:bodyPr/>
                    <a:p>
                      <a:pPr algn="ctr">
                        <a:lnSpc>
                          <a:spcPct val="115000"/>
                        </a:lnSpc>
                      </a:pPr>
                      <a:r>
                        <a:rPr lang="en-US">
                          <a:solidFill>
                            <a:srgbClr val="000000"/>
                          </a:solidFill>
                          <a:latin typeface="Calibri"/>
                        </a:rPr>
                        <a:t>0.1</a:t>
                      </a:r>
                      <a:endParaRPr/>
                    </a:p>
                  </a:txBody>
                  <a:tcPr/>
                </a:tc>
                <a:tc>
                  <a:tcPr/>
                </a:tc>
                <a:tc>
                  <a:tcPr/>
                </a:tc>
                <a:tc>
                  <a:tcPr/>
                </a:tc>
              </a:tr>
            </a:tbl>
          </a:graphicData>
        </a:graphic>
      </p:graphicFrame>
      <p:sp>
        <p:nvSpPr>
          <p:cNvPr id="243" name="CustomShape 3"/>
          <p:cNvSpPr/>
          <p:nvPr/>
        </p:nvSpPr>
        <p:spPr>
          <a:xfrm>
            <a:off x="609480" y="914400"/>
            <a:ext cx="3276000" cy="912960"/>
          </a:xfrm>
          <a:prstGeom prst="rect">
            <a:avLst/>
          </a:prstGeom>
          <a:noFill/>
          <a:ln>
            <a:noFill/>
          </a:ln>
        </p:spPr>
        <p:txBody>
          <a:bodyPr lIns="90000" rIns="90000" tIns="45000" bIns="45000"/>
          <a:p>
            <a:r>
              <a:rPr b="1" lang="en-US" u="sng">
                <a:solidFill>
                  <a:srgbClr val="000000"/>
                </a:solidFill>
                <a:latin typeface="Calibri"/>
              </a:rPr>
              <a:t>Weights: </a:t>
            </a:r>
            <a:endParaRPr/>
          </a:p>
          <a:p>
            <a:r>
              <a:rPr lang="en-US">
                <a:solidFill>
                  <a:srgbClr val="000000"/>
                </a:solidFill>
                <a:latin typeface="Calibri"/>
              </a:rPr>
              <a:t>Precip = </a:t>
            </a:r>
            <a:r>
              <a:rPr lang="en-US">
                <a:solidFill>
                  <a:srgbClr val="00b0f0"/>
                </a:solidFill>
                <a:latin typeface="Calibri"/>
              </a:rPr>
              <a:t>0.4</a:t>
            </a:r>
            <a:endParaRPr/>
          </a:p>
          <a:p>
            <a:pPr>
              <a:lnSpc>
                <a:spcPct val="100000"/>
              </a:lnSpc>
            </a:pPr>
            <a:r>
              <a:rPr lang="en-US">
                <a:solidFill>
                  <a:srgbClr val="000000"/>
                </a:solidFill>
                <a:latin typeface="Calibri"/>
              </a:rPr>
              <a:t>People in Flood Plain = </a:t>
            </a:r>
            <a:r>
              <a:rPr lang="en-US">
                <a:solidFill>
                  <a:srgbClr val="ffc000"/>
                </a:solidFill>
                <a:latin typeface="Calibri"/>
              </a:rPr>
              <a:t>0.6</a:t>
            </a:r>
            <a:endParaRPr/>
          </a:p>
        </p:txBody>
      </p:sp>
      <p:sp>
        <p:nvSpPr>
          <p:cNvPr id="244" name="CustomShape 4"/>
          <p:cNvSpPr/>
          <p:nvPr/>
        </p:nvSpPr>
        <p:spPr>
          <a:xfrm>
            <a:off x="3947400" y="914400"/>
            <a:ext cx="3276000" cy="912960"/>
          </a:xfrm>
          <a:prstGeom prst="rect">
            <a:avLst/>
          </a:prstGeom>
          <a:noFill/>
          <a:ln>
            <a:noFill/>
          </a:ln>
        </p:spPr>
        <p:txBody>
          <a:bodyPr lIns="90000" rIns="90000" tIns="45000" bIns="45000"/>
          <a:p>
            <a:r>
              <a:rPr b="1" lang="en-US" u="sng">
                <a:solidFill>
                  <a:srgbClr val="ff0000"/>
                </a:solidFill>
                <a:latin typeface="Calibri"/>
              </a:rPr>
              <a:t>Rank </a:t>
            </a:r>
            <a:r>
              <a:rPr b="1" lang="en-US" u="sng">
                <a:solidFill>
                  <a:srgbClr val="000000"/>
                </a:solidFill>
                <a:latin typeface="Calibri"/>
              </a:rPr>
              <a:t>Weights: </a:t>
            </a:r>
            <a:endParaRPr/>
          </a:p>
          <a:p>
            <a:r>
              <a:rPr lang="en-US">
                <a:solidFill>
                  <a:srgbClr val="000000"/>
                </a:solidFill>
                <a:latin typeface="Calibri"/>
              </a:rPr>
              <a:t>Rank 1 = </a:t>
            </a:r>
            <a:r>
              <a:rPr lang="en-US">
                <a:solidFill>
                  <a:srgbClr val="ff0000"/>
                </a:solidFill>
                <a:latin typeface="Calibri"/>
              </a:rPr>
              <a:t>0.8</a:t>
            </a:r>
            <a:endParaRPr/>
          </a:p>
          <a:p>
            <a:pPr>
              <a:lnSpc>
                <a:spcPct val="100000"/>
              </a:lnSpc>
            </a:pPr>
            <a:r>
              <a:rPr lang="en-US">
                <a:solidFill>
                  <a:srgbClr val="000000"/>
                </a:solidFill>
                <a:latin typeface="Calibri"/>
              </a:rPr>
              <a:t>Rank 2 = </a:t>
            </a:r>
            <a:r>
              <a:rPr lang="en-US">
                <a:solidFill>
                  <a:srgbClr val="00b050"/>
                </a:solidFill>
                <a:latin typeface="Calibri"/>
              </a:rPr>
              <a:t>0.2</a:t>
            </a:r>
            <a:endParaRPr/>
          </a:p>
        </p:txBody>
      </p:sp>
      <p:sp>
        <p:nvSpPr>
          <p:cNvPr id="245" name="CustomShape 5"/>
          <p:cNvSpPr/>
          <p:nvPr/>
        </p:nvSpPr>
        <p:spPr>
          <a:xfrm>
            <a:off x="1828800" y="1523880"/>
            <a:ext cx="2971080" cy="990000"/>
          </a:xfrm>
          <a:prstGeom prst="straightConnector1">
            <a:avLst/>
          </a:prstGeom>
          <a:noFill/>
          <a:ln w="50760">
            <a:solidFill>
              <a:srgbClr val="00b0f0"/>
            </a:solidFill>
            <a:round/>
            <a:tailEnd len="med" type="arrow" w="med"/>
          </a:ln>
        </p:spPr>
      </p:sp>
      <p:sp>
        <p:nvSpPr>
          <p:cNvPr id="246" name="CustomShape 6"/>
          <p:cNvSpPr/>
          <p:nvPr/>
        </p:nvSpPr>
        <p:spPr>
          <a:xfrm>
            <a:off x="3200400" y="1752480"/>
            <a:ext cx="2818800" cy="761400"/>
          </a:xfrm>
          <a:prstGeom prst="straightConnector1">
            <a:avLst/>
          </a:prstGeom>
          <a:noFill/>
          <a:ln w="50760">
            <a:solidFill>
              <a:srgbClr val="e46c0a"/>
            </a:solidFill>
            <a:round/>
            <a:tailEnd len="med" type="arrow" w="med"/>
          </a:ln>
        </p:spPr>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8" name="Picture 5" descr=""/>
          <p:cNvPicPr/>
          <p:nvPr/>
        </p:nvPicPr>
        <p:blipFill>
          <a:blip r:embed="rId1"/>
          <a:stretch>
            <a:fillRect/>
          </a:stretch>
        </p:blipFill>
        <p:spPr>
          <a:xfrm>
            <a:off x="4572000" y="1236600"/>
            <a:ext cx="3733200" cy="2639520"/>
          </a:xfrm>
          <a:prstGeom prst="rect">
            <a:avLst/>
          </a:prstGeom>
          <a:ln>
            <a:noFill/>
          </a:ln>
        </p:spPr>
      </p:pic>
      <p:pic>
        <p:nvPicPr>
          <p:cNvPr id="119" name="Picture 6" descr=""/>
          <p:cNvPicPr/>
          <p:nvPr/>
        </p:nvPicPr>
        <p:blipFill>
          <a:blip r:embed="rId2"/>
          <a:stretch>
            <a:fillRect/>
          </a:stretch>
        </p:blipFill>
        <p:spPr>
          <a:xfrm>
            <a:off x="838080" y="1160280"/>
            <a:ext cx="3885480" cy="2747520"/>
          </a:xfrm>
          <a:prstGeom prst="rect">
            <a:avLst/>
          </a:prstGeom>
          <a:ln>
            <a:noFill/>
          </a:ln>
        </p:spPr>
      </p:pic>
      <p:pic>
        <p:nvPicPr>
          <p:cNvPr id="120" name="Picture 7" descr=""/>
          <p:cNvPicPr/>
          <p:nvPr/>
        </p:nvPicPr>
        <p:blipFill>
          <a:blip r:embed="rId3"/>
          <a:stretch>
            <a:fillRect/>
          </a:stretch>
        </p:blipFill>
        <p:spPr>
          <a:xfrm>
            <a:off x="762120" y="3674880"/>
            <a:ext cx="3809160" cy="2693520"/>
          </a:xfrm>
          <a:prstGeom prst="rect">
            <a:avLst/>
          </a:prstGeom>
          <a:ln>
            <a:noFill/>
          </a:ln>
        </p:spPr>
      </p:pic>
      <p:pic>
        <p:nvPicPr>
          <p:cNvPr id="121" name="Picture 8" descr=""/>
          <p:cNvPicPr/>
          <p:nvPr/>
        </p:nvPicPr>
        <p:blipFill>
          <a:blip r:embed="rId4"/>
          <a:stretch>
            <a:fillRect/>
          </a:stretch>
        </p:blipFill>
        <p:spPr>
          <a:xfrm>
            <a:off x="228600" y="2836800"/>
            <a:ext cx="691200" cy="1675800"/>
          </a:xfrm>
          <a:prstGeom prst="rect">
            <a:avLst/>
          </a:prstGeom>
          <a:ln>
            <a:noFill/>
          </a:ln>
        </p:spPr>
      </p:pic>
      <p:pic>
        <p:nvPicPr>
          <p:cNvPr id="122" name="Picture 3" descr=""/>
          <p:cNvPicPr/>
          <p:nvPr/>
        </p:nvPicPr>
        <p:blipFill>
          <a:blip r:embed="rId5"/>
          <a:stretch>
            <a:fillRect/>
          </a:stretch>
        </p:blipFill>
        <p:spPr>
          <a:xfrm>
            <a:off x="4572000" y="3674880"/>
            <a:ext cx="3961800" cy="2801160"/>
          </a:xfrm>
          <a:prstGeom prst="rect">
            <a:avLst/>
          </a:prstGeom>
          <a:ln>
            <a:noFill/>
          </a:ln>
        </p:spPr>
      </p:pic>
      <p:sp>
        <p:nvSpPr>
          <p:cNvPr id="123" name="CustomShape 1"/>
          <p:cNvSpPr/>
          <p:nvPr/>
        </p:nvSpPr>
        <p:spPr>
          <a:xfrm>
            <a:off x="457200" y="228600"/>
            <a:ext cx="7619400" cy="516600"/>
          </a:xfrm>
          <a:prstGeom prst="rect">
            <a:avLst/>
          </a:prstGeom>
          <a:noFill/>
          <a:ln>
            <a:noFill/>
          </a:ln>
        </p:spPr>
        <p:txBody>
          <a:bodyPr lIns="90000" rIns="90000" tIns="45000" bIns="45000"/>
          <a:p>
            <a:pPr>
              <a:lnSpc>
                <a:spcPct val="100000"/>
              </a:lnSpc>
            </a:pPr>
            <a:r>
              <a:rPr b="1" lang="en-US" sz="2800" u="sng">
                <a:solidFill>
                  <a:srgbClr val="000000"/>
                </a:solidFill>
                <a:latin typeface="Calibri"/>
              </a:rPr>
              <a:t>Which areas do we need to fund?</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7" name="CustomShape 1"/>
          <p:cNvSpPr/>
          <p:nvPr/>
        </p:nvSpPr>
        <p:spPr>
          <a:xfrm>
            <a:off x="457200" y="-1522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Weighted OWA</a:t>
            </a:r>
            <a:endParaRPr/>
          </a:p>
        </p:txBody>
      </p:sp>
      <p:graphicFrame>
        <p:nvGraphicFramePr>
          <p:cNvPr id="248" name="Table 2"/>
          <p:cNvGraphicFramePr/>
          <p:nvPr/>
        </p:nvGraphicFramePr>
        <p:xfrm>
          <a:off x="533520" y="1981080"/>
          <a:ext cx="8000280" cy="4578120"/>
        </p:xfrm>
        <a:graphic>
          <a:graphicData uri="http://schemas.openxmlformats.org/drawingml/2006/table">
            <a:tbl>
              <a:tblPr/>
              <a:tblGrid>
                <a:gridCol w="838080"/>
                <a:gridCol w="1143000"/>
                <a:gridCol w="1447560"/>
                <a:gridCol w="1143000"/>
                <a:gridCol w="1371600"/>
                <a:gridCol w="2057400"/>
              </a:tblGrid>
              <a:tr h="634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lang="en-US" sz="1100">
                          <a:solidFill>
                            <a:srgbClr val="ffffff"/>
                          </a:solidFill>
                          <a:latin typeface="Calibri"/>
                          <a:ea typeface="Calibri"/>
                        </a:rPr>
                        <a:t>Standardized Precipitation</a:t>
                      </a:r>
                      <a:endParaRPr/>
                    </a:p>
                  </a:txBody>
                  <a:tcPr/>
                </a:tc>
                <a:tc>
                  <a:txBody>
                    <a:bodyPr/>
                    <a:p>
                      <a:pPr algn="ctr">
                        <a:lnSpc>
                          <a:spcPct val="115000"/>
                        </a:lnSpc>
                      </a:pPr>
                      <a:r>
                        <a:rPr b="1" lang="en-US" sz="1100">
                          <a:solidFill>
                            <a:srgbClr val="ffffff"/>
                          </a:solidFill>
                          <a:latin typeface="Calibri"/>
                          <a:ea typeface="Calibri"/>
                        </a:rPr>
                        <a:t>Standardized People in Flood Plain</a:t>
                      </a:r>
                      <a:endParaRPr/>
                    </a:p>
                  </a:txBody>
                  <a:tcPr/>
                </a:tc>
                <a:tc>
                  <a:txBody>
                    <a:bodyPr/>
                    <a:p>
                      <a:pPr algn="ctr">
                        <a:lnSpc>
                          <a:spcPct val="115000"/>
                        </a:lnSpc>
                      </a:pPr>
                      <a:r>
                        <a:rPr b="1" lang="en-US" sz="1100">
                          <a:solidFill>
                            <a:srgbClr val="ffffff"/>
                          </a:solidFill>
                          <a:latin typeface="Calibri"/>
                          <a:ea typeface="Calibri"/>
                        </a:rPr>
                        <a:t>Weighted Precip</a:t>
                      </a:r>
                      <a:endParaRPr/>
                    </a:p>
                  </a:txBody>
                  <a:tcPr/>
                </a:tc>
                <a:tc>
                  <a:txBody>
                    <a:bodyPr/>
                    <a:p>
                      <a:pPr algn="ctr">
                        <a:lnSpc>
                          <a:spcPct val="115000"/>
                        </a:lnSpc>
                      </a:pPr>
                      <a:r>
                        <a:rPr b="1" lang="en-US" sz="1100">
                          <a:solidFill>
                            <a:srgbClr val="ffffff"/>
                          </a:solidFill>
                          <a:latin typeface="Calibri"/>
                          <a:ea typeface="Calibri"/>
                        </a:rPr>
                        <a:t>Weighted People</a:t>
                      </a:r>
                      <a:endParaRPr/>
                    </a:p>
                  </a:txBody>
                  <a:tcPr/>
                </a:tc>
                <a:tc>
                  <a:txBody>
                    <a:bodyPr/>
                    <a:p>
                      <a:pPr algn="ctr">
                        <a:lnSpc>
                          <a:spcPct val="115000"/>
                        </a:lnSpc>
                      </a:pPr>
                      <a:r>
                        <a:rPr b="1" lang="en-US" sz="1100">
                          <a:solidFill>
                            <a:srgbClr val="ffffff"/>
                          </a:solidFill>
                          <a:latin typeface="Calibri"/>
                          <a:ea typeface="Calibri"/>
                        </a:rPr>
                        <a:t>Weighted Linear Combination</a:t>
                      </a:r>
                      <a:endParaRPr/>
                    </a:p>
                  </a:txBody>
                  <a:tcPr/>
                </a:tc>
              </a:tr>
              <a:tr h="628200">
                <a:tc>
                  <a:txBody>
                    <a:bodyPr/>
                    <a:p>
                      <a:pPr algn="ctr">
                        <a:lnSpc>
                          <a:spcPct val="115000"/>
                        </a:lnSpc>
                      </a:pPr>
                      <a:r>
                        <a:rPr lang="en-US">
                          <a:solidFill>
                            <a:srgbClr val="000000"/>
                          </a:solidFill>
                          <a:latin typeface="Calibri"/>
                        </a:rPr>
                        <a:t>100</a:t>
                      </a:r>
                      <a:endParaRPr/>
                    </a:p>
                  </a:txBody>
                  <a:tcPr/>
                </a:tc>
                <a:tc>
                  <a:txBody>
                    <a:bodyPr/>
                    <a:p>
                      <a:pPr algn="ctr">
                        <a:lnSpc>
                          <a:spcPct val="115000"/>
                        </a:lnSpc>
                      </a:pPr>
                      <a:r>
                        <a:rPr lang="en-US">
                          <a:solidFill>
                            <a:srgbClr val="000000"/>
                          </a:solidFill>
                          <a:latin typeface="Calibri"/>
                        </a:rPr>
                        <a:t>0.1</a:t>
                      </a:r>
                      <a:endParaRPr/>
                    </a:p>
                  </a:txBody>
                  <a:tcPr/>
                </a:tc>
                <a:tc>
                  <a:txBody>
                    <a:bodyPr/>
                    <a:p>
                      <a:pPr algn="ctr">
                        <a:lnSpc>
                          <a:spcPct val="115000"/>
                        </a:lnSpc>
                      </a:pPr>
                      <a:r>
                        <a:rPr lang="en-US">
                          <a:solidFill>
                            <a:srgbClr val="000000"/>
                          </a:solidFill>
                          <a:latin typeface="Calibri"/>
                        </a:rPr>
                        <a:t>0.4</a:t>
                      </a:r>
                      <a:endParaRPr/>
                    </a:p>
                  </a:txBody>
                  <a:tcPr/>
                </a:tc>
                <a:tc>
                  <a:txBody>
                    <a:bodyPr/>
                    <a:p>
                      <a:pPr>
                        <a:lnSpc>
                          <a:spcPct val="100000"/>
                        </a:lnSpc>
                      </a:pPr>
                      <a:r>
                        <a:rPr lang="en-US">
                          <a:solidFill>
                            <a:srgbClr val="000000"/>
                          </a:solidFill>
                          <a:latin typeface="Calibri"/>
                        </a:rPr>
                        <a:t>=0.1 * </a:t>
                      </a:r>
                      <a:r>
                        <a:rPr lang="en-US">
                          <a:solidFill>
                            <a:srgbClr val="00b0f0"/>
                          </a:solidFill>
                          <a:latin typeface="Calibri"/>
                        </a:rPr>
                        <a:t>0.4</a:t>
                      </a:r>
                      <a:endParaRPr/>
                    </a:p>
                  </a:txBody>
                  <a:tcPr/>
                </a:tc>
                <a:tc>
                  <a:txBody>
                    <a:bodyPr/>
                    <a:p>
                      <a:pPr>
                        <a:lnSpc>
                          <a:spcPct val="100000"/>
                        </a:lnSpc>
                      </a:pPr>
                      <a:r>
                        <a:rPr lang="en-US">
                          <a:solidFill>
                            <a:srgbClr val="000000"/>
                          </a:solidFill>
                          <a:latin typeface="Calibri"/>
                        </a:rPr>
                        <a:t>=0.4 * </a:t>
                      </a:r>
                      <a:r>
                        <a:rPr lang="en-US">
                          <a:solidFill>
                            <a:srgbClr val="ffc000"/>
                          </a:solidFill>
                          <a:latin typeface="Calibri"/>
                        </a:rPr>
                        <a:t>0.6</a:t>
                      </a:r>
                      <a:endParaRPr/>
                    </a:p>
                  </a:txBody>
                  <a:tcPr/>
                </a:tc>
                <a:tc>
                  <a:tcPr/>
                </a:tc>
              </a:tr>
              <a:tr h="431640">
                <a:tc>
                  <a:txBody>
                    <a:bodyPr/>
                    <a:p>
                      <a:pPr algn="ctr">
                        <a:lnSpc>
                          <a:spcPct val="115000"/>
                        </a:lnSpc>
                      </a:pPr>
                      <a:r>
                        <a:rPr lang="en-US">
                          <a:solidFill>
                            <a:srgbClr val="000000"/>
                          </a:solidFill>
                          <a:latin typeface="Calibri"/>
                        </a:rPr>
                        <a:t>101</a:t>
                      </a:r>
                      <a:endParaRPr/>
                    </a:p>
                  </a:txBody>
                  <a:tcPr/>
                </a:tc>
                <a:tc>
                  <a:txBody>
                    <a:bodyPr/>
                    <a:p>
                      <a:pPr algn="ctr">
                        <a:lnSpc>
                          <a:spcPct val="115000"/>
                        </a:lnSpc>
                      </a:pPr>
                      <a:r>
                        <a:rPr lang="en-US">
                          <a:solidFill>
                            <a:srgbClr val="000000"/>
                          </a:solidFill>
                          <a:latin typeface="Calibri"/>
                        </a:rPr>
                        <a:t>0.5</a:t>
                      </a:r>
                      <a:endParaRPr/>
                    </a:p>
                  </a:txBody>
                  <a:tcPr/>
                </a:tc>
                <a:tc>
                  <a:txBody>
                    <a:bodyPr/>
                    <a:p>
                      <a:pPr algn="ctr">
                        <a:lnSpc>
                          <a:spcPct val="115000"/>
                        </a:lnSpc>
                      </a:pPr>
                      <a:r>
                        <a:rPr lang="en-US">
                          <a:solidFill>
                            <a:srgbClr val="000000"/>
                          </a:solidFill>
                          <a:latin typeface="Calibri"/>
                        </a:rPr>
                        <a:t>0.7</a:t>
                      </a:r>
                      <a:endParaRPr/>
                    </a:p>
                  </a:txBody>
                  <a:tcPr/>
                </a:tc>
                <a:tc>
                  <a:txBody>
                    <a:bodyPr/>
                    <a:p>
                      <a:pPr>
                        <a:lnSpc>
                          <a:spcPct val="100000"/>
                        </a:lnSpc>
                      </a:pPr>
                      <a:r>
                        <a:rPr lang="en-US">
                          <a:solidFill>
                            <a:srgbClr val="000000"/>
                          </a:solidFill>
                          <a:latin typeface="Calibri"/>
                        </a:rPr>
                        <a:t>??</a:t>
                      </a:r>
                      <a:endParaRPr/>
                    </a:p>
                  </a:txBody>
                  <a:tcPr/>
                </a:tc>
                <a:tc>
                  <a:txBody>
                    <a:bodyPr/>
                    <a:p>
                      <a:pPr>
                        <a:lnSpc>
                          <a:spcPct val="100000"/>
                        </a:lnSpc>
                      </a:pPr>
                      <a:r>
                        <a:rPr lang="en-US">
                          <a:solidFill>
                            <a:srgbClr val="000000"/>
                          </a:solidFill>
                          <a:latin typeface="Calibri"/>
                        </a:rPr>
                        <a:t>??</a:t>
                      </a:r>
                      <a:endParaRPr/>
                    </a:p>
                  </a:txBody>
                  <a:tcPr/>
                </a:tc>
                <a:tc>
                  <a:tcPr/>
                </a:tc>
              </a:tr>
              <a:tr h="431640">
                <a:tc>
                  <a:txBody>
                    <a:bodyPr/>
                    <a:p>
                      <a:pPr algn="ctr">
                        <a:lnSpc>
                          <a:spcPct val="115000"/>
                        </a:lnSpc>
                      </a:pPr>
                      <a:r>
                        <a:rPr lang="en-US">
                          <a:solidFill>
                            <a:srgbClr val="000000"/>
                          </a:solidFill>
                          <a:latin typeface="Calibri"/>
                        </a:rPr>
                        <a:t>102</a:t>
                      </a:r>
                      <a:endParaRPr/>
                    </a:p>
                  </a:txBody>
                  <a:tcPr/>
                </a:tc>
                <a:tc>
                  <a:txBody>
                    <a:bodyPr/>
                    <a:p>
                      <a:pPr algn="ctr">
                        <a:lnSpc>
                          <a:spcPct val="115000"/>
                        </a:lnSpc>
                      </a:pPr>
                      <a:r>
                        <a:rPr lang="en-US">
                          <a:solidFill>
                            <a:srgbClr val="000000"/>
                          </a:solidFill>
                          <a:latin typeface="Calibri"/>
                        </a:rPr>
                        <a:t>0.7</a:t>
                      </a:r>
                      <a:endParaRPr/>
                    </a:p>
                  </a:txBody>
                  <a:tcPr/>
                </a:tc>
                <a:tc>
                  <a:txBody>
                    <a:bodyPr/>
                    <a:p>
                      <a:pPr algn="ctr">
                        <a:lnSpc>
                          <a:spcPct val="115000"/>
                        </a:lnSpc>
                      </a:pPr>
                      <a:r>
                        <a:rPr lang="en-US">
                          <a:solidFill>
                            <a:srgbClr val="000000"/>
                          </a:solidFill>
                          <a:latin typeface="Calibri"/>
                        </a:rPr>
                        <a:t>0.5</a:t>
                      </a:r>
                      <a:endParaRPr/>
                    </a:p>
                  </a:txBody>
                  <a:tcPr/>
                </a:tc>
                <a:tc>
                  <a:tcPr/>
                </a:tc>
                <a:tc>
                  <a:tcPr/>
                </a:tc>
                <a:tc>
                  <a:tcPr/>
                </a:tc>
              </a:tr>
              <a:tr h="431640">
                <a:tc>
                  <a:txBody>
                    <a:bodyPr/>
                    <a:p>
                      <a:pPr algn="ctr">
                        <a:lnSpc>
                          <a:spcPct val="115000"/>
                        </a:lnSpc>
                      </a:pPr>
                      <a:r>
                        <a:rPr lang="en-US">
                          <a:solidFill>
                            <a:srgbClr val="000000"/>
                          </a:solidFill>
                          <a:latin typeface="Calibri"/>
                        </a:rPr>
                        <a:t>103</a:t>
                      </a:r>
                      <a:endParaRPr/>
                    </a:p>
                  </a:txBody>
                  <a:tcPr/>
                </a:tc>
                <a:tc>
                  <a:txBody>
                    <a:bodyPr/>
                    <a:p>
                      <a:pPr algn="ctr">
                        <a:lnSpc>
                          <a:spcPct val="115000"/>
                        </a:lnSpc>
                      </a:pPr>
                      <a:r>
                        <a:rPr lang="en-US">
                          <a:solidFill>
                            <a:srgbClr val="000000"/>
                          </a:solidFill>
                          <a:latin typeface="Calibri"/>
                        </a:rPr>
                        <a:t>0.8</a:t>
                      </a:r>
                      <a:endParaRPr/>
                    </a:p>
                  </a:txBody>
                  <a:tcPr/>
                </a:tc>
                <a:tc>
                  <a:txBody>
                    <a:bodyPr/>
                    <a:p>
                      <a:pPr algn="ctr">
                        <a:lnSpc>
                          <a:spcPct val="115000"/>
                        </a:lnSpc>
                      </a:pPr>
                      <a:r>
                        <a:rPr lang="en-US">
                          <a:solidFill>
                            <a:srgbClr val="000000"/>
                          </a:solidFill>
                          <a:latin typeface="Calibri"/>
                        </a:rPr>
                        <a:t>0.6</a:t>
                      </a:r>
                      <a:endParaRPr/>
                    </a:p>
                  </a:txBody>
                  <a:tcPr/>
                </a:tc>
                <a:tc>
                  <a:tcPr/>
                </a:tc>
                <a:tc>
                  <a:tcPr/>
                </a:tc>
                <a:tc>
                  <a:tcPr/>
                </a:tc>
              </a:tr>
              <a:tr h="431640">
                <a:tc>
                  <a:txBody>
                    <a:bodyPr/>
                    <a:p>
                      <a:pPr algn="ctr">
                        <a:lnSpc>
                          <a:spcPct val="115000"/>
                        </a:lnSpc>
                      </a:pPr>
                      <a:r>
                        <a:rPr lang="en-US">
                          <a:solidFill>
                            <a:srgbClr val="000000"/>
                          </a:solidFill>
                          <a:latin typeface="Calibri"/>
                        </a:rPr>
                        <a:t>201</a:t>
                      </a:r>
                      <a:endParaRPr/>
                    </a:p>
                  </a:txBody>
                  <a:tcPr/>
                </a:tc>
                <a:tc>
                  <a:txBody>
                    <a:bodyPr/>
                    <a:p>
                      <a:pPr algn="ctr">
                        <a:lnSpc>
                          <a:spcPct val="115000"/>
                        </a:lnSpc>
                      </a:pPr>
                      <a:r>
                        <a:rPr lang="en-US">
                          <a:solidFill>
                            <a:srgbClr val="000000"/>
                          </a:solidFill>
                          <a:latin typeface="Calibri"/>
                        </a:rPr>
                        <a:t>0.6</a:t>
                      </a:r>
                      <a:endParaRPr/>
                    </a:p>
                  </a:txBody>
                  <a:tcPr/>
                </a:tc>
                <a:tc>
                  <a:txBody>
                    <a:bodyPr/>
                    <a:p>
                      <a:pPr algn="ctr">
                        <a:lnSpc>
                          <a:spcPct val="115000"/>
                        </a:lnSpc>
                      </a:pPr>
                      <a:r>
                        <a:rPr lang="en-US">
                          <a:solidFill>
                            <a:srgbClr val="000000"/>
                          </a:solidFill>
                          <a:latin typeface="Calibri"/>
                        </a:rPr>
                        <a:t>0.8</a:t>
                      </a:r>
                      <a:endParaRPr/>
                    </a:p>
                  </a:txBody>
                  <a:tcPr/>
                </a:tc>
                <a:tc>
                  <a:tcPr/>
                </a:tc>
                <a:tc>
                  <a:tcPr/>
                </a:tc>
                <a:tc>
                  <a:tcPr/>
                </a:tc>
              </a:tr>
              <a:tr h="431640">
                <a:tc>
                  <a:txBody>
                    <a:bodyPr/>
                    <a:p>
                      <a:pPr algn="ctr">
                        <a:lnSpc>
                          <a:spcPct val="115000"/>
                        </a:lnSpc>
                      </a:pPr>
                      <a:r>
                        <a:rPr lang="en-US">
                          <a:solidFill>
                            <a:srgbClr val="000000"/>
                          </a:solidFill>
                          <a:latin typeface="Calibri"/>
                        </a:rPr>
                        <a:t>202</a:t>
                      </a:r>
                      <a:endParaRPr/>
                    </a:p>
                  </a:txBody>
                  <a:tcPr/>
                </a:tc>
                <a:tc>
                  <a:txBody>
                    <a:bodyPr/>
                    <a:p>
                      <a:pPr algn="ctr">
                        <a:lnSpc>
                          <a:spcPct val="115000"/>
                        </a:lnSpc>
                      </a:pPr>
                      <a:r>
                        <a:rPr lang="en-US">
                          <a:solidFill>
                            <a:srgbClr val="000000"/>
                          </a:solidFill>
                          <a:latin typeface="Calibri"/>
                        </a:rPr>
                        <a:t>0.4</a:t>
                      </a:r>
                      <a:endParaRPr/>
                    </a:p>
                  </a:txBody>
                  <a:tcPr/>
                </a:tc>
                <a:tc>
                  <a:txBody>
                    <a:bodyPr/>
                    <a:p>
                      <a:pPr algn="ctr">
                        <a:lnSpc>
                          <a:spcPct val="115000"/>
                        </a:lnSpc>
                      </a:pPr>
                      <a:r>
                        <a:rPr lang="en-US">
                          <a:solidFill>
                            <a:srgbClr val="000000"/>
                          </a:solidFill>
                          <a:latin typeface="Calibri"/>
                        </a:rPr>
                        <a:t>0.9</a:t>
                      </a:r>
                      <a:endParaRPr/>
                    </a:p>
                  </a:txBody>
                  <a:tcPr/>
                </a:tc>
                <a:tc>
                  <a:tcPr/>
                </a:tc>
                <a:tc>
                  <a:tcPr/>
                </a:tc>
                <a:tc>
                  <a:tcPr/>
                </a:tc>
              </a:tr>
              <a:tr h="431640">
                <a:tc>
                  <a:txBody>
                    <a:bodyPr/>
                    <a:p>
                      <a:pPr algn="ctr">
                        <a:lnSpc>
                          <a:spcPct val="115000"/>
                        </a:lnSpc>
                      </a:pPr>
                      <a:r>
                        <a:rPr lang="en-US">
                          <a:solidFill>
                            <a:srgbClr val="000000"/>
                          </a:solidFill>
                          <a:latin typeface="Calibri"/>
                        </a:rPr>
                        <a:t>203</a:t>
                      </a:r>
                      <a:endParaRPr/>
                    </a:p>
                  </a:txBody>
                  <a:tcPr/>
                </a:tc>
                <a:tc>
                  <a:txBody>
                    <a:bodyPr/>
                    <a:p>
                      <a:pPr algn="ctr">
                        <a:lnSpc>
                          <a:spcPct val="115000"/>
                        </a:lnSpc>
                      </a:pPr>
                      <a:r>
                        <a:rPr lang="en-US">
                          <a:solidFill>
                            <a:srgbClr val="000000"/>
                          </a:solidFill>
                          <a:latin typeface="Calibri"/>
                        </a:rPr>
                        <a:t>0.3</a:t>
                      </a:r>
                      <a:endParaRPr/>
                    </a:p>
                  </a:txBody>
                  <a:tcPr/>
                </a:tc>
                <a:tc>
                  <a:txBody>
                    <a:bodyPr/>
                    <a:p>
                      <a:pPr algn="ctr">
                        <a:lnSpc>
                          <a:spcPct val="115000"/>
                        </a:lnSpc>
                      </a:pPr>
                      <a:r>
                        <a:rPr lang="en-US">
                          <a:solidFill>
                            <a:srgbClr val="000000"/>
                          </a:solidFill>
                          <a:latin typeface="Calibri"/>
                        </a:rPr>
                        <a:t>1.0</a:t>
                      </a:r>
                      <a:endParaRPr/>
                    </a:p>
                  </a:txBody>
                  <a:tcPr/>
                </a:tc>
                <a:tc>
                  <a:tcPr/>
                </a:tc>
                <a:tc>
                  <a:tcPr/>
                </a:tc>
                <a:tc>
                  <a:tcPr/>
                </a:tc>
              </a:tr>
              <a:tr h="431640">
                <a:tc>
                  <a:txBody>
                    <a:bodyPr/>
                    <a:p>
                      <a:pPr algn="ctr">
                        <a:lnSpc>
                          <a:spcPct val="115000"/>
                        </a:lnSpc>
                      </a:pPr>
                      <a:r>
                        <a:rPr lang="en-US">
                          <a:solidFill>
                            <a:srgbClr val="000000"/>
                          </a:solidFill>
                          <a:latin typeface="Calibri"/>
                        </a:rPr>
                        <a:t>965</a:t>
                      </a:r>
                      <a:endParaRPr/>
                    </a:p>
                  </a:txBody>
                  <a:tcPr/>
                </a:tc>
                <a:tc>
                  <a:txBody>
                    <a:bodyPr/>
                    <a:p>
                      <a:pPr algn="ctr">
                        <a:lnSpc>
                          <a:spcPct val="115000"/>
                        </a:lnSpc>
                      </a:pPr>
                      <a:r>
                        <a:rPr lang="en-US">
                          <a:solidFill>
                            <a:srgbClr val="000000"/>
                          </a:solidFill>
                          <a:latin typeface="Calibri"/>
                        </a:rPr>
                        <a:t>0.2</a:t>
                      </a:r>
                      <a:endParaRPr/>
                    </a:p>
                  </a:txBody>
                  <a:tcPr/>
                </a:tc>
                <a:tc>
                  <a:txBody>
                    <a:bodyPr/>
                    <a:p>
                      <a:pPr algn="ctr">
                        <a:lnSpc>
                          <a:spcPct val="115000"/>
                        </a:lnSpc>
                      </a:pPr>
                      <a:r>
                        <a:rPr lang="en-US">
                          <a:solidFill>
                            <a:srgbClr val="000000"/>
                          </a:solidFill>
                          <a:latin typeface="Calibri"/>
                        </a:rPr>
                        <a:t>0.3</a:t>
                      </a:r>
                      <a:endParaRPr/>
                    </a:p>
                  </a:txBody>
                  <a:tcPr/>
                </a:tc>
                <a:tc>
                  <a:tcPr/>
                </a:tc>
                <a:tc>
                  <a:tcPr/>
                </a:tc>
                <a:tc>
                  <a:tcPr/>
                </a:tc>
              </a:tr>
              <a:tr h="431640">
                <a:tc>
                  <a:txBody>
                    <a:bodyPr/>
                    <a:p>
                      <a:pPr algn="ctr">
                        <a:lnSpc>
                          <a:spcPct val="115000"/>
                        </a:lnSpc>
                      </a:pPr>
                      <a:r>
                        <a:rPr lang="en-US">
                          <a:solidFill>
                            <a:srgbClr val="000000"/>
                          </a:solidFill>
                          <a:latin typeface="Calibri"/>
                        </a:rPr>
                        <a:t>1810</a:t>
                      </a:r>
                      <a:endParaRPr/>
                    </a:p>
                  </a:txBody>
                  <a:tcPr/>
                </a:tc>
                <a:tc>
                  <a:txBody>
                    <a:bodyPr/>
                    <a:p>
                      <a:pPr algn="ctr">
                        <a:lnSpc>
                          <a:spcPct val="115000"/>
                        </a:lnSpc>
                      </a:pPr>
                      <a:r>
                        <a:rPr lang="en-US">
                          <a:solidFill>
                            <a:srgbClr val="000000"/>
                          </a:solidFill>
                          <a:latin typeface="Calibri"/>
                        </a:rPr>
                        <a:t>1.0</a:t>
                      </a:r>
                      <a:endParaRPr/>
                    </a:p>
                  </a:txBody>
                  <a:tcPr/>
                </a:tc>
                <a:tc>
                  <a:txBody>
                    <a:bodyPr/>
                    <a:p>
                      <a:pPr algn="ctr">
                        <a:lnSpc>
                          <a:spcPct val="115000"/>
                        </a:lnSpc>
                      </a:pPr>
                      <a:r>
                        <a:rPr lang="en-US">
                          <a:solidFill>
                            <a:srgbClr val="000000"/>
                          </a:solidFill>
                          <a:latin typeface="Calibri"/>
                        </a:rPr>
                        <a:t>0.2</a:t>
                      </a:r>
                      <a:endParaRPr/>
                    </a:p>
                  </a:txBody>
                  <a:tcPr/>
                </a:tc>
                <a:tc>
                  <a:tcPr/>
                </a:tc>
                <a:tc>
                  <a:tcPr/>
                </a:tc>
                <a:tc>
                  <a:tcPr/>
                </a:tc>
              </a:tr>
              <a:tr h="431640">
                <a:tc>
                  <a:txBody>
                    <a:bodyPr/>
                    <a:p>
                      <a:pPr algn="ctr">
                        <a:lnSpc>
                          <a:spcPct val="115000"/>
                        </a:lnSpc>
                      </a:pPr>
                      <a:r>
                        <a:rPr lang="en-US">
                          <a:solidFill>
                            <a:srgbClr val="000000"/>
                          </a:solidFill>
                          <a:latin typeface="Calibri"/>
                        </a:rPr>
                        <a:t>1805</a:t>
                      </a:r>
                      <a:endParaRPr/>
                    </a:p>
                  </a:txBody>
                  <a:tcPr/>
                </a:tc>
                <a:tc>
                  <a:txBody>
                    <a:bodyPr/>
                    <a:p>
                      <a:pPr algn="ctr">
                        <a:lnSpc>
                          <a:spcPct val="115000"/>
                        </a:lnSpc>
                      </a:pPr>
                      <a:r>
                        <a:rPr lang="en-US">
                          <a:solidFill>
                            <a:srgbClr val="000000"/>
                          </a:solidFill>
                          <a:latin typeface="Calibri"/>
                        </a:rPr>
                        <a:t>0.9</a:t>
                      </a:r>
                      <a:endParaRPr/>
                    </a:p>
                  </a:txBody>
                  <a:tcPr/>
                </a:tc>
                <a:tc>
                  <a:txBody>
                    <a:bodyPr/>
                    <a:p>
                      <a:pPr algn="ctr">
                        <a:lnSpc>
                          <a:spcPct val="115000"/>
                        </a:lnSpc>
                      </a:pPr>
                      <a:r>
                        <a:rPr lang="en-US">
                          <a:solidFill>
                            <a:srgbClr val="000000"/>
                          </a:solidFill>
                          <a:latin typeface="Calibri"/>
                        </a:rPr>
                        <a:t>0.1</a:t>
                      </a:r>
                      <a:endParaRPr/>
                    </a:p>
                  </a:txBody>
                  <a:tcPr/>
                </a:tc>
                <a:tc>
                  <a:tcPr/>
                </a:tc>
                <a:tc>
                  <a:tcPr/>
                </a:tc>
                <a:tc>
                  <a:tcPr/>
                </a:tc>
              </a:tr>
            </a:tbl>
          </a:graphicData>
        </a:graphic>
      </p:graphicFrame>
      <p:sp>
        <p:nvSpPr>
          <p:cNvPr id="249" name="CustomShape 3"/>
          <p:cNvSpPr/>
          <p:nvPr/>
        </p:nvSpPr>
        <p:spPr>
          <a:xfrm>
            <a:off x="609480" y="914400"/>
            <a:ext cx="3276000" cy="912960"/>
          </a:xfrm>
          <a:prstGeom prst="rect">
            <a:avLst/>
          </a:prstGeom>
          <a:noFill/>
          <a:ln>
            <a:noFill/>
          </a:ln>
        </p:spPr>
        <p:txBody>
          <a:bodyPr lIns="90000" rIns="90000" tIns="45000" bIns="45000"/>
          <a:p>
            <a:r>
              <a:rPr b="1" lang="en-US" u="sng">
                <a:solidFill>
                  <a:srgbClr val="000000"/>
                </a:solidFill>
                <a:latin typeface="Calibri"/>
              </a:rPr>
              <a:t>Weights: </a:t>
            </a:r>
            <a:endParaRPr/>
          </a:p>
          <a:p>
            <a:r>
              <a:rPr lang="en-US">
                <a:solidFill>
                  <a:srgbClr val="000000"/>
                </a:solidFill>
                <a:latin typeface="Calibri"/>
              </a:rPr>
              <a:t>Precip = </a:t>
            </a:r>
            <a:r>
              <a:rPr lang="en-US">
                <a:solidFill>
                  <a:srgbClr val="00b0f0"/>
                </a:solidFill>
                <a:latin typeface="Calibri"/>
              </a:rPr>
              <a:t>0.4</a:t>
            </a:r>
            <a:endParaRPr/>
          </a:p>
          <a:p>
            <a:pPr>
              <a:lnSpc>
                <a:spcPct val="100000"/>
              </a:lnSpc>
            </a:pPr>
            <a:r>
              <a:rPr lang="en-US">
                <a:solidFill>
                  <a:srgbClr val="000000"/>
                </a:solidFill>
                <a:latin typeface="Calibri"/>
              </a:rPr>
              <a:t>People in Flood Plain = </a:t>
            </a:r>
            <a:r>
              <a:rPr lang="en-US">
                <a:solidFill>
                  <a:srgbClr val="ffc000"/>
                </a:solidFill>
                <a:latin typeface="Calibri"/>
              </a:rPr>
              <a:t>0.6</a:t>
            </a:r>
            <a:endParaRPr/>
          </a:p>
        </p:txBody>
      </p:sp>
      <p:sp>
        <p:nvSpPr>
          <p:cNvPr id="250" name="CustomShape 4"/>
          <p:cNvSpPr/>
          <p:nvPr/>
        </p:nvSpPr>
        <p:spPr>
          <a:xfrm>
            <a:off x="3931920" y="914400"/>
            <a:ext cx="3276000" cy="912960"/>
          </a:xfrm>
          <a:prstGeom prst="rect">
            <a:avLst/>
          </a:prstGeom>
          <a:noFill/>
          <a:ln>
            <a:noFill/>
          </a:ln>
        </p:spPr>
        <p:txBody>
          <a:bodyPr lIns="90000" rIns="90000" tIns="45000" bIns="45000"/>
          <a:p>
            <a:r>
              <a:rPr b="1" lang="en-US" u="sng">
                <a:solidFill>
                  <a:srgbClr val="ff0000"/>
                </a:solidFill>
                <a:latin typeface="Calibri"/>
              </a:rPr>
              <a:t>Rank </a:t>
            </a:r>
            <a:r>
              <a:rPr b="1" lang="en-US" u="sng">
                <a:solidFill>
                  <a:srgbClr val="000000"/>
                </a:solidFill>
                <a:latin typeface="Calibri"/>
              </a:rPr>
              <a:t>Weights: </a:t>
            </a:r>
            <a:endParaRPr/>
          </a:p>
          <a:p>
            <a:r>
              <a:rPr lang="en-US">
                <a:solidFill>
                  <a:srgbClr val="000000"/>
                </a:solidFill>
                <a:latin typeface="Calibri"/>
              </a:rPr>
              <a:t>Rank 1 = </a:t>
            </a:r>
            <a:r>
              <a:rPr lang="en-US">
                <a:solidFill>
                  <a:srgbClr val="ff0000"/>
                </a:solidFill>
                <a:latin typeface="Calibri"/>
              </a:rPr>
              <a:t>0.8</a:t>
            </a:r>
            <a:endParaRPr/>
          </a:p>
          <a:p>
            <a:pPr>
              <a:lnSpc>
                <a:spcPct val="100000"/>
              </a:lnSpc>
            </a:pPr>
            <a:r>
              <a:rPr lang="en-US">
                <a:solidFill>
                  <a:srgbClr val="000000"/>
                </a:solidFill>
                <a:latin typeface="Calibri"/>
              </a:rPr>
              <a:t>Rank 2 = </a:t>
            </a:r>
            <a:r>
              <a:rPr lang="en-US">
                <a:solidFill>
                  <a:srgbClr val="00b050"/>
                </a:solidFill>
                <a:latin typeface="Calibri"/>
              </a:rPr>
              <a:t>0.2</a:t>
            </a:r>
            <a:endParaRPr/>
          </a:p>
        </p:txBody>
      </p:sp>
      <p:sp>
        <p:nvSpPr>
          <p:cNvPr id="251" name="CustomShape 5"/>
          <p:cNvSpPr/>
          <p:nvPr/>
        </p:nvSpPr>
        <p:spPr>
          <a:xfrm>
            <a:off x="1828800" y="1523880"/>
            <a:ext cx="2361600" cy="1370880"/>
          </a:xfrm>
          <a:prstGeom prst="straightConnector1">
            <a:avLst/>
          </a:prstGeom>
          <a:noFill/>
          <a:ln w="50760">
            <a:solidFill>
              <a:srgbClr val="00b0f0"/>
            </a:solidFill>
            <a:round/>
            <a:tailEnd len="med" type="arrow" w="med"/>
          </a:ln>
        </p:spPr>
      </p:sp>
      <p:sp>
        <p:nvSpPr>
          <p:cNvPr id="252" name="CustomShape 6"/>
          <p:cNvSpPr/>
          <p:nvPr/>
        </p:nvSpPr>
        <p:spPr>
          <a:xfrm>
            <a:off x="3200400" y="1752480"/>
            <a:ext cx="2513880" cy="1065960"/>
          </a:xfrm>
          <a:prstGeom prst="straightConnector1">
            <a:avLst/>
          </a:prstGeom>
          <a:noFill/>
          <a:ln w="50760">
            <a:solidFill>
              <a:srgbClr val="e46c0a"/>
            </a:solidFill>
            <a:round/>
            <a:tailEnd len="med" type="arrow" w="med"/>
          </a:ln>
        </p:spPr>
      </p:sp>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3" name="CustomShape 1"/>
          <p:cNvSpPr/>
          <p:nvPr/>
        </p:nvSpPr>
        <p:spPr>
          <a:xfrm>
            <a:off x="457200" y="-1522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Weighted OWA</a:t>
            </a:r>
            <a:endParaRPr/>
          </a:p>
        </p:txBody>
      </p:sp>
      <p:graphicFrame>
        <p:nvGraphicFramePr>
          <p:cNvPr id="254" name="Table 2"/>
          <p:cNvGraphicFramePr/>
          <p:nvPr/>
        </p:nvGraphicFramePr>
        <p:xfrm>
          <a:off x="533520" y="1981080"/>
          <a:ext cx="8000280" cy="4578120"/>
        </p:xfrm>
        <a:graphic>
          <a:graphicData uri="http://schemas.openxmlformats.org/drawingml/2006/table">
            <a:tbl>
              <a:tblPr/>
              <a:tblGrid>
                <a:gridCol w="838080"/>
                <a:gridCol w="1143000"/>
                <a:gridCol w="1447560"/>
                <a:gridCol w="914400"/>
                <a:gridCol w="990360"/>
                <a:gridCol w="2667240"/>
              </a:tblGrid>
              <a:tr h="634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lang="en-US" sz="1100">
                          <a:solidFill>
                            <a:srgbClr val="ffffff"/>
                          </a:solidFill>
                          <a:latin typeface="Calibri"/>
                          <a:ea typeface="Calibri"/>
                        </a:rPr>
                        <a:t>Standardized Precipitation</a:t>
                      </a:r>
                      <a:endParaRPr/>
                    </a:p>
                  </a:txBody>
                  <a:tcPr/>
                </a:tc>
                <a:tc>
                  <a:txBody>
                    <a:bodyPr/>
                    <a:p>
                      <a:pPr algn="ctr">
                        <a:lnSpc>
                          <a:spcPct val="115000"/>
                        </a:lnSpc>
                      </a:pPr>
                      <a:r>
                        <a:rPr b="1" lang="en-US" sz="1100">
                          <a:solidFill>
                            <a:srgbClr val="ffffff"/>
                          </a:solidFill>
                          <a:latin typeface="Calibri"/>
                          <a:ea typeface="Calibri"/>
                        </a:rPr>
                        <a:t>Standardized People in Flood Plain</a:t>
                      </a:r>
                      <a:endParaRPr/>
                    </a:p>
                  </a:txBody>
                  <a:tcPr/>
                </a:tc>
                <a:tc>
                  <a:txBody>
                    <a:bodyPr/>
                    <a:p>
                      <a:pPr algn="ctr">
                        <a:lnSpc>
                          <a:spcPct val="115000"/>
                        </a:lnSpc>
                      </a:pPr>
                      <a:r>
                        <a:rPr b="1" lang="en-US" sz="1100">
                          <a:solidFill>
                            <a:srgbClr val="ffffff"/>
                          </a:solidFill>
                          <a:latin typeface="Calibri"/>
                          <a:ea typeface="Calibri"/>
                        </a:rPr>
                        <a:t>Weighted Precip</a:t>
                      </a:r>
                      <a:endParaRPr/>
                    </a:p>
                  </a:txBody>
                  <a:tcPr/>
                </a:tc>
                <a:tc>
                  <a:txBody>
                    <a:bodyPr/>
                    <a:p>
                      <a:pPr algn="ctr">
                        <a:lnSpc>
                          <a:spcPct val="115000"/>
                        </a:lnSpc>
                      </a:pPr>
                      <a:r>
                        <a:rPr b="1" lang="en-US" sz="1100">
                          <a:solidFill>
                            <a:srgbClr val="ffffff"/>
                          </a:solidFill>
                          <a:latin typeface="Calibri"/>
                          <a:ea typeface="Calibri"/>
                        </a:rPr>
                        <a:t>Weighted People</a:t>
                      </a:r>
                      <a:endParaRPr/>
                    </a:p>
                  </a:txBody>
                  <a:tcPr/>
                </a:tc>
                <a:tc>
                  <a:txBody>
                    <a:bodyPr/>
                    <a:p>
                      <a:pPr algn="ctr">
                        <a:lnSpc>
                          <a:spcPct val="115000"/>
                        </a:lnSpc>
                      </a:pPr>
                      <a:r>
                        <a:rPr b="1" lang="en-US" sz="1100">
                          <a:solidFill>
                            <a:srgbClr val="ffffff"/>
                          </a:solidFill>
                          <a:latin typeface="Calibri"/>
                          <a:ea typeface="Calibri"/>
                        </a:rPr>
                        <a:t>Weighted Ordered Weighted Average</a:t>
                      </a:r>
                      <a:endParaRPr/>
                    </a:p>
                  </a:txBody>
                  <a:tcPr/>
                </a:tc>
              </a:tr>
              <a:tr h="628200">
                <a:tc>
                  <a:txBody>
                    <a:bodyPr/>
                    <a:p>
                      <a:pPr algn="ctr">
                        <a:lnSpc>
                          <a:spcPct val="115000"/>
                        </a:lnSpc>
                      </a:pPr>
                      <a:r>
                        <a:rPr lang="en-US">
                          <a:solidFill>
                            <a:srgbClr val="000000"/>
                          </a:solidFill>
                          <a:latin typeface="Calibri"/>
                        </a:rPr>
                        <a:t>100</a:t>
                      </a:r>
                      <a:endParaRPr/>
                    </a:p>
                  </a:txBody>
                  <a:tcPr/>
                </a:tc>
                <a:tc>
                  <a:txBody>
                    <a:bodyPr/>
                    <a:p>
                      <a:pPr algn="ctr">
                        <a:lnSpc>
                          <a:spcPct val="115000"/>
                        </a:lnSpc>
                      </a:pPr>
                      <a:r>
                        <a:rPr lang="en-US">
                          <a:solidFill>
                            <a:srgbClr val="000000"/>
                          </a:solidFill>
                          <a:latin typeface="Calibri"/>
                        </a:rPr>
                        <a:t>0.1</a:t>
                      </a:r>
                      <a:endParaRPr/>
                    </a:p>
                  </a:txBody>
                  <a:tcPr/>
                </a:tc>
                <a:tc>
                  <a:txBody>
                    <a:bodyPr/>
                    <a:p>
                      <a:pPr algn="ctr">
                        <a:lnSpc>
                          <a:spcPct val="115000"/>
                        </a:lnSpc>
                      </a:pPr>
                      <a:r>
                        <a:rPr lang="en-US">
                          <a:solidFill>
                            <a:srgbClr val="000000"/>
                          </a:solidFill>
                          <a:latin typeface="Calibri"/>
                        </a:rPr>
                        <a:t>0.4</a:t>
                      </a:r>
                      <a:endParaRPr/>
                    </a:p>
                  </a:txBody>
                  <a:tcPr/>
                </a:tc>
                <a:tc>
                  <a:txBody>
                    <a:bodyPr/>
                    <a:p>
                      <a:pPr algn="ctr">
                        <a:lnSpc>
                          <a:spcPct val="100000"/>
                        </a:lnSpc>
                      </a:pPr>
                      <a:r>
                        <a:rPr lang="en-US">
                          <a:solidFill>
                            <a:srgbClr val="000000"/>
                          </a:solidFill>
                          <a:latin typeface="Calibri"/>
                        </a:rPr>
                        <a:t>.04</a:t>
                      </a:r>
                      <a:endParaRPr/>
                    </a:p>
                  </a:txBody>
                  <a:tcPr/>
                </a:tc>
                <a:tc>
                  <a:txBody>
                    <a:bodyPr/>
                    <a:p>
                      <a:pPr algn="ctr">
                        <a:lnSpc>
                          <a:spcPct val="100000"/>
                        </a:lnSpc>
                      </a:pPr>
                      <a:r>
                        <a:rPr lang="en-US">
                          <a:solidFill>
                            <a:srgbClr val="000000"/>
                          </a:solidFill>
                          <a:latin typeface="Calibri"/>
                        </a:rPr>
                        <a:t>.24</a:t>
                      </a:r>
                      <a:endParaRPr/>
                    </a:p>
                  </a:txBody>
                  <a:tcPr/>
                </a:tc>
                <a:tc>
                  <a:txBody>
                    <a:bodyPr/>
                    <a:p>
                      <a:pPr>
                        <a:lnSpc>
                          <a:spcPct val="100000"/>
                        </a:lnSpc>
                      </a:pPr>
                      <a:r>
                        <a:rPr lang="en-US">
                          <a:solidFill>
                            <a:srgbClr val="000000"/>
                          </a:solidFill>
                          <a:latin typeface="Calibri"/>
                        </a:rPr>
                        <a:t>=(.24 * </a:t>
                      </a:r>
                      <a:r>
                        <a:rPr lang="en-US">
                          <a:solidFill>
                            <a:srgbClr val="ff0000"/>
                          </a:solidFill>
                          <a:latin typeface="Calibri"/>
                        </a:rPr>
                        <a:t>0.8</a:t>
                      </a:r>
                      <a:r>
                        <a:rPr lang="en-US">
                          <a:solidFill>
                            <a:srgbClr val="000000"/>
                          </a:solidFill>
                          <a:latin typeface="Calibri"/>
                        </a:rPr>
                        <a:t>) + (.04 * </a:t>
                      </a:r>
                      <a:r>
                        <a:rPr lang="en-US">
                          <a:solidFill>
                            <a:srgbClr val="00b050"/>
                          </a:solidFill>
                          <a:latin typeface="Calibri"/>
                        </a:rPr>
                        <a:t>0.2</a:t>
                      </a:r>
                      <a:r>
                        <a:rPr lang="en-US">
                          <a:solidFill>
                            <a:srgbClr val="000000"/>
                          </a:solidFill>
                          <a:latin typeface="Calibri"/>
                        </a:rPr>
                        <a:t>)</a:t>
                      </a:r>
                      <a:endParaRPr/>
                    </a:p>
                  </a:txBody>
                  <a:tcPr/>
                </a:tc>
              </a:tr>
              <a:tr h="360000">
                <a:tc>
                  <a:txBody>
                    <a:bodyPr/>
                    <a:p>
                      <a:pPr algn="ctr">
                        <a:lnSpc>
                          <a:spcPct val="115000"/>
                        </a:lnSpc>
                      </a:pPr>
                      <a:r>
                        <a:rPr lang="en-US">
                          <a:solidFill>
                            <a:srgbClr val="000000"/>
                          </a:solidFill>
                          <a:latin typeface="Calibri"/>
                        </a:rPr>
                        <a:t>101</a:t>
                      </a:r>
                      <a:endParaRPr/>
                    </a:p>
                  </a:txBody>
                  <a:tcPr/>
                </a:tc>
                <a:tc>
                  <a:txBody>
                    <a:bodyPr/>
                    <a:p>
                      <a:pPr algn="ctr">
                        <a:lnSpc>
                          <a:spcPct val="115000"/>
                        </a:lnSpc>
                      </a:pPr>
                      <a:r>
                        <a:rPr lang="en-US">
                          <a:solidFill>
                            <a:srgbClr val="000000"/>
                          </a:solidFill>
                          <a:latin typeface="Calibri"/>
                        </a:rPr>
                        <a:t>0.5</a:t>
                      </a:r>
                      <a:endParaRPr/>
                    </a:p>
                  </a:txBody>
                  <a:tcPr/>
                </a:tc>
                <a:tc>
                  <a:txBody>
                    <a:bodyPr/>
                    <a:p>
                      <a:pPr algn="ctr">
                        <a:lnSpc>
                          <a:spcPct val="115000"/>
                        </a:lnSpc>
                      </a:pPr>
                      <a:r>
                        <a:rPr lang="en-US">
                          <a:solidFill>
                            <a:srgbClr val="000000"/>
                          </a:solidFill>
                          <a:latin typeface="Calibri"/>
                        </a:rPr>
                        <a:t>0.7</a:t>
                      </a:r>
                      <a:endParaRPr/>
                    </a:p>
                  </a:txBody>
                  <a:tcPr/>
                </a:tc>
                <a:tc>
                  <a:txBody>
                    <a:bodyPr/>
                    <a:p>
                      <a:pPr algn="ctr">
                        <a:lnSpc>
                          <a:spcPct val="100000"/>
                        </a:lnSpc>
                      </a:pPr>
                      <a:r>
                        <a:rPr lang="en-US">
                          <a:solidFill>
                            <a:srgbClr val="000000"/>
                          </a:solidFill>
                          <a:latin typeface="Calibri"/>
                        </a:rPr>
                        <a:t>.2</a:t>
                      </a:r>
                      <a:endParaRPr/>
                    </a:p>
                  </a:txBody>
                  <a:tcPr/>
                </a:tc>
                <a:tc>
                  <a:txBody>
                    <a:bodyPr/>
                    <a:p>
                      <a:pPr algn="ctr">
                        <a:lnSpc>
                          <a:spcPct val="100000"/>
                        </a:lnSpc>
                      </a:pPr>
                      <a:r>
                        <a:rPr lang="en-US">
                          <a:solidFill>
                            <a:srgbClr val="000000"/>
                          </a:solidFill>
                          <a:latin typeface="Calibri"/>
                        </a:rPr>
                        <a:t>.42</a:t>
                      </a:r>
                      <a:endParaRPr/>
                    </a:p>
                  </a:txBody>
                  <a:tcPr/>
                </a:tc>
                <a:tc>
                  <a:txBody>
                    <a:bodyPr/>
                    <a:p>
                      <a:pPr>
                        <a:lnSpc>
                          <a:spcPct val="100000"/>
                        </a:lnSpc>
                      </a:pPr>
                      <a:r>
                        <a:rPr lang="en-US">
                          <a:solidFill>
                            <a:srgbClr val="000000"/>
                          </a:solidFill>
                          <a:latin typeface="Calibri"/>
                        </a:rPr>
                        <a:t>??</a:t>
                      </a:r>
                      <a:endParaRPr/>
                    </a:p>
                  </a:txBody>
                  <a:tcPr/>
                </a:tc>
              </a:tr>
              <a:tr h="431640">
                <a:tc>
                  <a:txBody>
                    <a:bodyPr/>
                    <a:p>
                      <a:pPr algn="ctr">
                        <a:lnSpc>
                          <a:spcPct val="115000"/>
                        </a:lnSpc>
                      </a:pPr>
                      <a:r>
                        <a:rPr lang="en-US">
                          <a:solidFill>
                            <a:srgbClr val="000000"/>
                          </a:solidFill>
                          <a:latin typeface="Calibri"/>
                        </a:rPr>
                        <a:t>102</a:t>
                      </a:r>
                      <a:endParaRPr/>
                    </a:p>
                  </a:txBody>
                  <a:tcPr/>
                </a:tc>
                <a:tc>
                  <a:txBody>
                    <a:bodyPr/>
                    <a:p>
                      <a:pPr algn="ctr">
                        <a:lnSpc>
                          <a:spcPct val="115000"/>
                        </a:lnSpc>
                      </a:pPr>
                      <a:r>
                        <a:rPr lang="en-US">
                          <a:solidFill>
                            <a:srgbClr val="000000"/>
                          </a:solidFill>
                          <a:latin typeface="Calibri"/>
                        </a:rPr>
                        <a:t>0.7</a:t>
                      </a:r>
                      <a:endParaRPr/>
                    </a:p>
                  </a:txBody>
                  <a:tcPr/>
                </a:tc>
                <a:tc>
                  <a:txBody>
                    <a:bodyPr/>
                    <a:p>
                      <a:pPr algn="ctr">
                        <a:lnSpc>
                          <a:spcPct val="115000"/>
                        </a:lnSpc>
                      </a:pPr>
                      <a:r>
                        <a:rPr lang="en-US">
                          <a:solidFill>
                            <a:srgbClr val="000000"/>
                          </a:solidFill>
                          <a:latin typeface="Calibri"/>
                        </a:rPr>
                        <a:t>0.5</a:t>
                      </a:r>
                      <a:endParaRPr/>
                    </a:p>
                  </a:txBody>
                  <a:tcPr/>
                </a:tc>
                <a:tc>
                  <a:txBody>
                    <a:bodyPr/>
                    <a:p>
                      <a:pPr algn="ctr">
                        <a:lnSpc>
                          <a:spcPct val="100000"/>
                        </a:lnSpc>
                      </a:pPr>
                      <a:r>
                        <a:rPr lang="en-US">
                          <a:solidFill>
                            <a:srgbClr val="000000"/>
                          </a:solidFill>
                          <a:latin typeface="Calibri"/>
                        </a:rPr>
                        <a:t>.28</a:t>
                      </a:r>
                      <a:endParaRPr/>
                    </a:p>
                  </a:txBody>
                  <a:tcPr/>
                </a:tc>
                <a:tc>
                  <a:txBody>
                    <a:bodyPr/>
                    <a:p>
                      <a:pPr algn="ctr">
                        <a:lnSpc>
                          <a:spcPct val="100000"/>
                        </a:lnSpc>
                      </a:pPr>
                      <a:r>
                        <a:rPr lang="en-US">
                          <a:solidFill>
                            <a:srgbClr val="000000"/>
                          </a:solidFill>
                          <a:latin typeface="Calibri"/>
                        </a:rPr>
                        <a:t>.3</a:t>
                      </a:r>
                      <a:endParaRPr/>
                    </a:p>
                  </a:txBody>
                  <a:tcPr/>
                </a:tc>
                <a:tc>
                  <a:tcPr/>
                </a:tc>
              </a:tr>
              <a:tr h="431640">
                <a:tc>
                  <a:txBody>
                    <a:bodyPr/>
                    <a:p>
                      <a:pPr algn="ctr">
                        <a:lnSpc>
                          <a:spcPct val="115000"/>
                        </a:lnSpc>
                      </a:pPr>
                      <a:r>
                        <a:rPr lang="en-US">
                          <a:solidFill>
                            <a:srgbClr val="000000"/>
                          </a:solidFill>
                          <a:latin typeface="Calibri"/>
                        </a:rPr>
                        <a:t>103</a:t>
                      </a:r>
                      <a:endParaRPr/>
                    </a:p>
                  </a:txBody>
                  <a:tcPr/>
                </a:tc>
                <a:tc>
                  <a:txBody>
                    <a:bodyPr/>
                    <a:p>
                      <a:pPr algn="ctr">
                        <a:lnSpc>
                          <a:spcPct val="115000"/>
                        </a:lnSpc>
                      </a:pPr>
                      <a:r>
                        <a:rPr lang="en-US">
                          <a:solidFill>
                            <a:srgbClr val="000000"/>
                          </a:solidFill>
                          <a:latin typeface="Calibri"/>
                        </a:rPr>
                        <a:t>0.8</a:t>
                      </a:r>
                      <a:endParaRPr/>
                    </a:p>
                  </a:txBody>
                  <a:tcPr/>
                </a:tc>
                <a:tc>
                  <a:txBody>
                    <a:bodyPr/>
                    <a:p>
                      <a:pPr algn="ctr">
                        <a:lnSpc>
                          <a:spcPct val="115000"/>
                        </a:lnSpc>
                      </a:pPr>
                      <a:r>
                        <a:rPr lang="en-US">
                          <a:solidFill>
                            <a:srgbClr val="000000"/>
                          </a:solidFill>
                          <a:latin typeface="Calibri"/>
                        </a:rPr>
                        <a:t>0.6</a:t>
                      </a:r>
                      <a:endParaRPr/>
                    </a:p>
                  </a:txBody>
                  <a:tcPr/>
                </a:tc>
                <a:tc>
                  <a:txBody>
                    <a:bodyPr/>
                    <a:p>
                      <a:pPr algn="ctr">
                        <a:lnSpc>
                          <a:spcPct val="100000"/>
                        </a:lnSpc>
                      </a:pPr>
                      <a:r>
                        <a:rPr lang="en-US">
                          <a:solidFill>
                            <a:srgbClr val="000000"/>
                          </a:solidFill>
                          <a:latin typeface="Calibri"/>
                        </a:rPr>
                        <a:t>.32</a:t>
                      </a:r>
                      <a:endParaRPr/>
                    </a:p>
                  </a:txBody>
                  <a:tcPr/>
                </a:tc>
                <a:tc>
                  <a:txBody>
                    <a:bodyPr/>
                    <a:p>
                      <a:pPr algn="ctr">
                        <a:lnSpc>
                          <a:spcPct val="100000"/>
                        </a:lnSpc>
                      </a:pPr>
                      <a:r>
                        <a:rPr lang="en-US">
                          <a:solidFill>
                            <a:srgbClr val="000000"/>
                          </a:solidFill>
                          <a:latin typeface="Calibri"/>
                        </a:rPr>
                        <a:t>.36</a:t>
                      </a:r>
                      <a:endParaRPr/>
                    </a:p>
                  </a:txBody>
                  <a:tcPr/>
                </a:tc>
                <a:tc>
                  <a:tcPr/>
                </a:tc>
              </a:tr>
              <a:tr h="431640">
                <a:tc>
                  <a:txBody>
                    <a:bodyPr/>
                    <a:p>
                      <a:pPr algn="ctr">
                        <a:lnSpc>
                          <a:spcPct val="115000"/>
                        </a:lnSpc>
                      </a:pPr>
                      <a:r>
                        <a:rPr lang="en-US">
                          <a:solidFill>
                            <a:srgbClr val="000000"/>
                          </a:solidFill>
                          <a:latin typeface="Calibri"/>
                        </a:rPr>
                        <a:t>201</a:t>
                      </a:r>
                      <a:endParaRPr/>
                    </a:p>
                  </a:txBody>
                  <a:tcPr/>
                </a:tc>
                <a:tc>
                  <a:txBody>
                    <a:bodyPr/>
                    <a:p>
                      <a:pPr algn="ctr">
                        <a:lnSpc>
                          <a:spcPct val="115000"/>
                        </a:lnSpc>
                      </a:pPr>
                      <a:r>
                        <a:rPr lang="en-US">
                          <a:solidFill>
                            <a:srgbClr val="000000"/>
                          </a:solidFill>
                          <a:latin typeface="Calibri"/>
                        </a:rPr>
                        <a:t>0.6</a:t>
                      </a:r>
                      <a:endParaRPr/>
                    </a:p>
                  </a:txBody>
                  <a:tcPr/>
                </a:tc>
                <a:tc>
                  <a:txBody>
                    <a:bodyPr/>
                    <a:p>
                      <a:pPr algn="ctr">
                        <a:lnSpc>
                          <a:spcPct val="115000"/>
                        </a:lnSpc>
                      </a:pPr>
                      <a:r>
                        <a:rPr lang="en-US">
                          <a:solidFill>
                            <a:srgbClr val="000000"/>
                          </a:solidFill>
                          <a:latin typeface="Calibri"/>
                        </a:rPr>
                        <a:t>0.8</a:t>
                      </a:r>
                      <a:endParaRPr/>
                    </a:p>
                  </a:txBody>
                  <a:tcPr/>
                </a:tc>
                <a:tc>
                  <a:txBody>
                    <a:bodyPr/>
                    <a:p>
                      <a:pPr algn="ctr">
                        <a:lnSpc>
                          <a:spcPct val="100000"/>
                        </a:lnSpc>
                      </a:pPr>
                      <a:r>
                        <a:rPr lang="en-US">
                          <a:solidFill>
                            <a:srgbClr val="000000"/>
                          </a:solidFill>
                          <a:latin typeface="Calibri"/>
                        </a:rPr>
                        <a:t>.24</a:t>
                      </a:r>
                      <a:endParaRPr/>
                    </a:p>
                  </a:txBody>
                  <a:tcPr/>
                </a:tc>
                <a:tc>
                  <a:txBody>
                    <a:bodyPr/>
                    <a:p>
                      <a:pPr algn="ctr">
                        <a:lnSpc>
                          <a:spcPct val="100000"/>
                        </a:lnSpc>
                      </a:pPr>
                      <a:r>
                        <a:rPr lang="en-US">
                          <a:solidFill>
                            <a:srgbClr val="000000"/>
                          </a:solidFill>
                          <a:latin typeface="Calibri"/>
                        </a:rPr>
                        <a:t>.48</a:t>
                      </a:r>
                      <a:endParaRPr/>
                    </a:p>
                  </a:txBody>
                  <a:tcPr/>
                </a:tc>
                <a:tc>
                  <a:tcPr/>
                </a:tc>
              </a:tr>
              <a:tr h="431640">
                <a:tc>
                  <a:txBody>
                    <a:bodyPr/>
                    <a:p>
                      <a:pPr algn="ctr">
                        <a:lnSpc>
                          <a:spcPct val="115000"/>
                        </a:lnSpc>
                      </a:pPr>
                      <a:r>
                        <a:rPr lang="en-US">
                          <a:solidFill>
                            <a:srgbClr val="000000"/>
                          </a:solidFill>
                          <a:latin typeface="Calibri"/>
                        </a:rPr>
                        <a:t>202</a:t>
                      </a:r>
                      <a:endParaRPr/>
                    </a:p>
                  </a:txBody>
                  <a:tcPr/>
                </a:tc>
                <a:tc>
                  <a:txBody>
                    <a:bodyPr/>
                    <a:p>
                      <a:pPr algn="ctr">
                        <a:lnSpc>
                          <a:spcPct val="115000"/>
                        </a:lnSpc>
                      </a:pPr>
                      <a:r>
                        <a:rPr lang="en-US">
                          <a:solidFill>
                            <a:srgbClr val="000000"/>
                          </a:solidFill>
                          <a:latin typeface="Calibri"/>
                        </a:rPr>
                        <a:t>0.4</a:t>
                      </a:r>
                      <a:endParaRPr/>
                    </a:p>
                  </a:txBody>
                  <a:tcPr/>
                </a:tc>
                <a:tc>
                  <a:txBody>
                    <a:bodyPr/>
                    <a:p>
                      <a:pPr algn="ctr">
                        <a:lnSpc>
                          <a:spcPct val="115000"/>
                        </a:lnSpc>
                      </a:pPr>
                      <a:r>
                        <a:rPr lang="en-US">
                          <a:solidFill>
                            <a:srgbClr val="000000"/>
                          </a:solidFill>
                          <a:latin typeface="Calibri"/>
                        </a:rPr>
                        <a:t>0.9</a:t>
                      </a:r>
                      <a:endParaRPr/>
                    </a:p>
                  </a:txBody>
                  <a:tcPr/>
                </a:tc>
                <a:tc>
                  <a:txBody>
                    <a:bodyPr/>
                    <a:p>
                      <a:pPr algn="ctr">
                        <a:lnSpc>
                          <a:spcPct val="100000"/>
                        </a:lnSpc>
                      </a:pPr>
                      <a:r>
                        <a:rPr lang="en-US">
                          <a:solidFill>
                            <a:srgbClr val="000000"/>
                          </a:solidFill>
                          <a:latin typeface="Calibri"/>
                        </a:rPr>
                        <a:t>.16</a:t>
                      </a:r>
                      <a:endParaRPr/>
                    </a:p>
                  </a:txBody>
                  <a:tcPr/>
                </a:tc>
                <a:tc>
                  <a:txBody>
                    <a:bodyPr/>
                    <a:p>
                      <a:pPr algn="ctr">
                        <a:lnSpc>
                          <a:spcPct val="100000"/>
                        </a:lnSpc>
                      </a:pPr>
                      <a:r>
                        <a:rPr lang="en-US">
                          <a:solidFill>
                            <a:srgbClr val="000000"/>
                          </a:solidFill>
                          <a:latin typeface="Calibri"/>
                        </a:rPr>
                        <a:t>.54</a:t>
                      </a:r>
                      <a:endParaRPr/>
                    </a:p>
                  </a:txBody>
                  <a:tcPr/>
                </a:tc>
                <a:tc>
                  <a:tcPr/>
                </a:tc>
              </a:tr>
              <a:tr h="431640">
                <a:tc>
                  <a:txBody>
                    <a:bodyPr/>
                    <a:p>
                      <a:pPr algn="ctr">
                        <a:lnSpc>
                          <a:spcPct val="115000"/>
                        </a:lnSpc>
                      </a:pPr>
                      <a:r>
                        <a:rPr lang="en-US">
                          <a:solidFill>
                            <a:srgbClr val="000000"/>
                          </a:solidFill>
                          <a:latin typeface="Calibri"/>
                        </a:rPr>
                        <a:t>203</a:t>
                      </a:r>
                      <a:endParaRPr/>
                    </a:p>
                  </a:txBody>
                  <a:tcPr/>
                </a:tc>
                <a:tc>
                  <a:txBody>
                    <a:bodyPr/>
                    <a:p>
                      <a:pPr algn="ctr">
                        <a:lnSpc>
                          <a:spcPct val="115000"/>
                        </a:lnSpc>
                      </a:pPr>
                      <a:r>
                        <a:rPr lang="en-US">
                          <a:solidFill>
                            <a:srgbClr val="000000"/>
                          </a:solidFill>
                          <a:latin typeface="Calibri"/>
                        </a:rPr>
                        <a:t>0.3</a:t>
                      </a:r>
                      <a:endParaRPr/>
                    </a:p>
                  </a:txBody>
                  <a:tcPr/>
                </a:tc>
                <a:tc>
                  <a:txBody>
                    <a:bodyPr/>
                    <a:p>
                      <a:pPr algn="ctr">
                        <a:lnSpc>
                          <a:spcPct val="115000"/>
                        </a:lnSpc>
                      </a:pPr>
                      <a:r>
                        <a:rPr lang="en-US">
                          <a:solidFill>
                            <a:srgbClr val="000000"/>
                          </a:solidFill>
                          <a:latin typeface="Calibri"/>
                        </a:rPr>
                        <a:t>1.0</a:t>
                      </a:r>
                      <a:endParaRPr/>
                    </a:p>
                  </a:txBody>
                  <a:tcPr/>
                </a:tc>
                <a:tc>
                  <a:txBody>
                    <a:bodyPr/>
                    <a:p>
                      <a:pPr algn="ctr">
                        <a:lnSpc>
                          <a:spcPct val="100000"/>
                        </a:lnSpc>
                      </a:pPr>
                      <a:r>
                        <a:rPr lang="en-US">
                          <a:solidFill>
                            <a:srgbClr val="000000"/>
                          </a:solidFill>
                          <a:latin typeface="Calibri"/>
                        </a:rPr>
                        <a:t>.12</a:t>
                      </a:r>
                      <a:endParaRPr/>
                    </a:p>
                  </a:txBody>
                  <a:tcPr/>
                </a:tc>
                <a:tc>
                  <a:txBody>
                    <a:bodyPr/>
                    <a:p>
                      <a:pPr algn="ctr">
                        <a:lnSpc>
                          <a:spcPct val="100000"/>
                        </a:lnSpc>
                      </a:pPr>
                      <a:r>
                        <a:rPr lang="en-US">
                          <a:solidFill>
                            <a:srgbClr val="000000"/>
                          </a:solidFill>
                          <a:latin typeface="Calibri"/>
                        </a:rPr>
                        <a:t>.6</a:t>
                      </a:r>
                      <a:endParaRPr/>
                    </a:p>
                  </a:txBody>
                  <a:tcPr/>
                </a:tc>
                <a:tc>
                  <a:tcPr/>
                </a:tc>
              </a:tr>
              <a:tr h="431640">
                <a:tc>
                  <a:txBody>
                    <a:bodyPr/>
                    <a:p>
                      <a:pPr algn="ctr">
                        <a:lnSpc>
                          <a:spcPct val="115000"/>
                        </a:lnSpc>
                      </a:pPr>
                      <a:r>
                        <a:rPr lang="en-US">
                          <a:solidFill>
                            <a:srgbClr val="000000"/>
                          </a:solidFill>
                          <a:latin typeface="Calibri"/>
                        </a:rPr>
                        <a:t>965</a:t>
                      </a:r>
                      <a:endParaRPr/>
                    </a:p>
                  </a:txBody>
                  <a:tcPr/>
                </a:tc>
                <a:tc>
                  <a:txBody>
                    <a:bodyPr/>
                    <a:p>
                      <a:pPr algn="ctr">
                        <a:lnSpc>
                          <a:spcPct val="115000"/>
                        </a:lnSpc>
                      </a:pPr>
                      <a:r>
                        <a:rPr lang="en-US">
                          <a:solidFill>
                            <a:srgbClr val="000000"/>
                          </a:solidFill>
                          <a:latin typeface="Calibri"/>
                        </a:rPr>
                        <a:t>0.2</a:t>
                      </a:r>
                      <a:endParaRPr/>
                    </a:p>
                  </a:txBody>
                  <a:tcPr/>
                </a:tc>
                <a:tc>
                  <a:txBody>
                    <a:bodyPr/>
                    <a:p>
                      <a:pPr algn="ctr">
                        <a:lnSpc>
                          <a:spcPct val="115000"/>
                        </a:lnSpc>
                      </a:pPr>
                      <a:r>
                        <a:rPr lang="en-US">
                          <a:solidFill>
                            <a:srgbClr val="000000"/>
                          </a:solidFill>
                          <a:latin typeface="Calibri"/>
                        </a:rPr>
                        <a:t>0.3</a:t>
                      </a:r>
                      <a:endParaRPr/>
                    </a:p>
                  </a:txBody>
                  <a:tcPr/>
                </a:tc>
                <a:tc>
                  <a:txBody>
                    <a:bodyPr/>
                    <a:p>
                      <a:pPr algn="ctr">
                        <a:lnSpc>
                          <a:spcPct val="100000"/>
                        </a:lnSpc>
                      </a:pPr>
                      <a:r>
                        <a:rPr lang="en-US">
                          <a:solidFill>
                            <a:srgbClr val="000000"/>
                          </a:solidFill>
                          <a:latin typeface="Calibri"/>
                        </a:rPr>
                        <a:t>.08</a:t>
                      </a:r>
                      <a:endParaRPr/>
                    </a:p>
                  </a:txBody>
                  <a:tcPr/>
                </a:tc>
                <a:tc>
                  <a:txBody>
                    <a:bodyPr/>
                    <a:p>
                      <a:pPr algn="ctr">
                        <a:lnSpc>
                          <a:spcPct val="100000"/>
                        </a:lnSpc>
                      </a:pPr>
                      <a:r>
                        <a:rPr lang="en-US">
                          <a:solidFill>
                            <a:srgbClr val="000000"/>
                          </a:solidFill>
                          <a:latin typeface="Calibri"/>
                        </a:rPr>
                        <a:t>.18</a:t>
                      </a:r>
                      <a:endParaRPr/>
                    </a:p>
                  </a:txBody>
                  <a:tcPr/>
                </a:tc>
                <a:tc>
                  <a:tcPr/>
                </a:tc>
              </a:tr>
              <a:tr h="431640">
                <a:tc>
                  <a:txBody>
                    <a:bodyPr/>
                    <a:p>
                      <a:pPr algn="ctr">
                        <a:lnSpc>
                          <a:spcPct val="115000"/>
                        </a:lnSpc>
                      </a:pPr>
                      <a:r>
                        <a:rPr lang="en-US">
                          <a:solidFill>
                            <a:srgbClr val="000000"/>
                          </a:solidFill>
                          <a:latin typeface="Calibri"/>
                        </a:rPr>
                        <a:t>1810</a:t>
                      </a:r>
                      <a:endParaRPr/>
                    </a:p>
                  </a:txBody>
                  <a:tcPr/>
                </a:tc>
                <a:tc>
                  <a:txBody>
                    <a:bodyPr/>
                    <a:p>
                      <a:pPr algn="ctr">
                        <a:lnSpc>
                          <a:spcPct val="115000"/>
                        </a:lnSpc>
                      </a:pPr>
                      <a:r>
                        <a:rPr lang="en-US">
                          <a:solidFill>
                            <a:srgbClr val="000000"/>
                          </a:solidFill>
                          <a:latin typeface="Calibri"/>
                        </a:rPr>
                        <a:t>1.0</a:t>
                      </a:r>
                      <a:endParaRPr/>
                    </a:p>
                  </a:txBody>
                  <a:tcPr/>
                </a:tc>
                <a:tc>
                  <a:txBody>
                    <a:bodyPr/>
                    <a:p>
                      <a:pPr algn="ctr">
                        <a:lnSpc>
                          <a:spcPct val="115000"/>
                        </a:lnSpc>
                      </a:pPr>
                      <a:r>
                        <a:rPr lang="en-US">
                          <a:solidFill>
                            <a:srgbClr val="000000"/>
                          </a:solidFill>
                          <a:latin typeface="Calibri"/>
                        </a:rPr>
                        <a:t>0.2</a:t>
                      </a:r>
                      <a:endParaRPr/>
                    </a:p>
                  </a:txBody>
                  <a:tcPr/>
                </a:tc>
                <a:tc>
                  <a:txBody>
                    <a:bodyPr/>
                    <a:p>
                      <a:pPr algn="ctr">
                        <a:lnSpc>
                          <a:spcPct val="100000"/>
                        </a:lnSpc>
                      </a:pPr>
                      <a:r>
                        <a:rPr lang="en-US">
                          <a:solidFill>
                            <a:srgbClr val="000000"/>
                          </a:solidFill>
                          <a:latin typeface="Calibri"/>
                        </a:rPr>
                        <a:t>.4</a:t>
                      </a:r>
                      <a:endParaRPr/>
                    </a:p>
                  </a:txBody>
                  <a:tcPr/>
                </a:tc>
                <a:tc>
                  <a:txBody>
                    <a:bodyPr/>
                    <a:p>
                      <a:pPr algn="ctr">
                        <a:lnSpc>
                          <a:spcPct val="100000"/>
                        </a:lnSpc>
                      </a:pPr>
                      <a:r>
                        <a:rPr lang="en-US">
                          <a:solidFill>
                            <a:srgbClr val="000000"/>
                          </a:solidFill>
                          <a:latin typeface="Calibri"/>
                        </a:rPr>
                        <a:t>.12</a:t>
                      </a:r>
                      <a:endParaRPr/>
                    </a:p>
                  </a:txBody>
                  <a:tcPr/>
                </a:tc>
                <a:tc>
                  <a:tcPr/>
                </a:tc>
              </a:tr>
              <a:tr h="360000">
                <a:tc>
                  <a:txBody>
                    <a:bodyPr/>
                    <a:p>
                      <a:pPr algn="ctr">
                        <a:lnSpc>
                          <a:spcPct val="115000"/>
                        </a:lnSpc>
                      </a:pPr>
                      <a:r>
                        <a:rPr lang="en-US">
                          <a:solidFill>
                            <a:srgbClr val="000000"/>
                          </a:solidFill>
                          <a:latin typeface="Calibri"/>
                        </a:rPr>
                        <a:t>1805</a:t>
                      </a:r>
                      <a:endParaRPr/>
                    </a:p>
                  </a:txBody>
                  <a:tcPr/>
                </a:tc>
                <a:tc>
                  <a:txBody>
                    <a:bodyPr/>
                    <a:p>
                      <a:pPr algn="ctr">
                        <a:lnSpc>
                          <a:spcPct val="115000"/>
                        </a:lnSpc>
                      </a:pPr>
                      <a:r>
                        <a:rPr lang="en-US">
                          <a:solidFill>
                            <a:srgbClr val="000000"/>
                          </a:solidFill>
                          <a:latin typeface="Calibri"/>
                        </a:rPr>
                        <a:t>0.9</a:t>
                      </a:r>
                      <a:endParaRPr/>
                    </a:p>
                  </a:txBody>
                  <a:tcPr/>
                </a:tc>
                <a:tc>
                  <a:txBody>
                    <a:bodyPr/>
                    <a:p>
                      <a:pPr algn="ctr">
                        <a:lnSpc>
                          <a:spcPct val="115000"/>
                        </a:lnSpc>
                      </a:pPr>
                      <a:r>
                        <a:rPr lang="en-US">
                          <a:solidFill>
                            <a:srgbClr val="000000"/>
                          </a:solidFill>
                          <a:latin typeface="Calibri"/>
                        </a:rPr>
                        <a:t>0.1</a:t>
                      </a:r>
                      <a:endParaRPr/>
                    </a:p>
                  </a:txBody>
                  <a:tcPr/>
                </a:tc>
                <a:tc>
                  <a:txBody>
                    <a:bodyPr/>
                    <a:p>
                      <a:pPr algn="ctr">
                        <a:lnSpc>
                          <a:spcPct val="100000"/>
                        </a:lnSpc>
                      </a:pPr>
                      <a:r>
                        <a:rPr lang="en-US">
                          <a:solidFill>
                            <a:srgbClr val="000000"/>
                          </a:solidFill>
                          <a:latin typeface="Calibri"/>
                        </a:rPr>
                        <a:t>.36</a:t>
                      </a:r>
                      <a:endParaRPr/>
                    </a:p>
                  </a:txBody>
                  <a:tcPr/>
                </a:tc>
                <a:tc>
                  <a:txBody>
                    <a:bodyPr/>
                    <a:p>
                      <a:pPr algn="ctr">
                        <a:lnSpc>
                          <a:spcPct val="100000"/>
                        </a:lnSpc>
                      </a:pPr>
                      <a:r>
                        <a:rPr lang="en-US">
                          <a:solidFill>
                            <a:srgbClr val="000000"/>
                          </a:solidFill>
                          <a:latin typeface="Calibri"/>
                        </a:rPr>
                        <a:t>.06</a:t>
                      </a:r>
                      <a:endParaRPr/>
                    </a:p>
                  </a:txBody>
                  <a:tcPr/>
                </a:tc>
                <a:tc>
                  <a:tcPr/>
                </a:tc>
              </a:tr>
            </a:tbl>
          </a:graphicData>
        </a:graphic>
      </p:graphicFrame>
      <p:sp>
        <p:nvSpPr>
          <p:cNvPr id="255" name="CustomShape 3"/>
          <p:cNvSpPr/>
          <p:nvPr/>
        </p:nvSpPr>
        <p:spPr>
          <a:xfrm>
            <a:off x="609480" y="914400"/>
            <a:ext cx="3276000" cy="912960"/>
          </a:xfrm>
          <a:prstGeom prst="rect">
            <a:avLst/>
          </a:prstGeom>
          <a:noFill/>
          <a:ln>
            <a:noFill/>
          </a:ln>
        </p:spPr>
        <p:txBody>
          <a:bodyPr lIns="90000" rIns="90000" tIns="45000" bIns="45000"/>
          <a:p>
            <a:r>
              <a:rPr b="1" lang="en-US" u="sng">
                <a:solidFill>
                  <a:srgbClr val="000000"/>
                </a:solidFill>
                <a:latin typeface="Calibri"/>
              </a:rPr>
              <a:t>Weights: </a:t>
            </a:r>
            <a:endParaRPr/>
          </a:p>
          <a:p>
            <a:r>
              <a:rPr lang="en-US">
                <a:solidFill>
                  <a:srgbClr val="000000"/>
                </a:solidFill>
                <a:latin typeface="Calibri"/>
              </a:rPr>
              <a:t>Precip = </a:t>
            </a:r>
            <a:r>
              <a:rPr lang="en-US">
                <a:solidFill>
                  <a:srgbClr val="00b0f0"/>
                </a:solidFill>
                <a:latin typeface="Calibri"/>
              </a:rPr>
              <a:t>0.4</a:t>
            </a:r>
            <a:endParaRPr/>
          </a:p>
          <a:p>
            <a:pPr>
              <a:lnSpc>
                <a:spcPct val="100000"/>
              </a:lnSpc>
            </a:pPr>
            <a:r>
              <a:rPr lang="en-US">
                <a:solidFill>
                  <a:srgbClr val="000000"/>
                </a:solidFill>
                <a:latin typeface="Calibri"/>
              </a:rPr>
              <a:t>People in Flood Plain = </a:t>
            </a:r>
            <a:r>
              <a:rPr lang="en-US">
                <a:solidFill>
                  <a:srgbClr val="ffc000"/>
                </a:solidFill>
                <a:latin typeface="Calibri"/>
              </a:rPr>
              <a:t>0.6</a:t>
            </a:r>
            <a:endParaRPr/>
          </a:p>
        </p:txBody>
      </p:sp>
      <p:sp>
        <p:nvSpPr>
          <p:cNvPr id="256" name="CustomShape 4"/>
          <p:cNvSpPr/>
          <p:nvPr/>
        </p:nvSpPr>
        <p:spPr>
          <a:xfrm>
            <a:off x="3581280" y="905400"/>
            <a:ext cx="3276000" cy="912960"/>
          </a:xfrm>
          <a:prstGeom prst="rect">
            <a:avLst/>
          </a:prstGeom>
          <a:noFill/>
          <a:ln>
            <a:noFill/>
          </a:ln>
        </p:spPr>
        <p:txBody>
          <a:bodyPr lIns="90000" rIns="90000" tIns="45000" bIns="45000"/>
          <a:p>
            <a:r>
              <a:rPr b="1" lang="en-US" u="sng">
                <a:solidFill>
                  <a:srgbClr val="ff0000"/>
                </a:solidFill>
                <a:latin typeface="Calibri"/>
              </a:rPr>
              <a:t>Rank </a:t>
            </a:r>
            <a:r>
              <a:rPr b="1" lang="en-US" u="sng">
                <a:solidFill>
                  <a:srgbClr val="000000"/>
                </a:solidFill>
                <a:latin typeface="Calibri"/>
              </a:rPr>
              <a:t>Weights: </a:t>
            </a:r>
            <a:endParaRPr/>
          </a:p>
          <a:p>
            <a:r>
              <a:rPr lang="en-US">
                <a:solidFill>
                  <a:srgbClr val="000000"/>
                </a:solidFill>
                <a:latin typeface="Calibri"/>
              </a:rPr>
              <a:t>Rank 1 = </a:t>
            </a:r>
            <a:r>
              <a:rPr lang="en-US">
                <a:solidFill>
                  <a:srgbClr val="ff0000"/>
                </a:solidFill>
                <a:latin typeface="Calibri"/>
              </a:rPr>
              <a:t>0.8</a:t>
            </a:r>
            <a:endParaRPr/>
          </a:p>
          <a:p>
            <a:pPr>
              <a:lnSpc>
                <a:spcPct val="100000"/>
              </a:lnSpc>
            </a:pPr>
            <a:r>
              <a:rPr lang="en-US">
                <a:solidFill>
                  <a:srgbClr val="000000"/>
                </a:solidFill>
                <a:latin typeface="Calibri"/>
              </a:rPr>
              <a:t>Rank 2 = </a:t>
            </a:r>
            <a:r>
              <a:rPr lang="en-US">
                <a:solidFill>
                  <a:srgbClr val="00b050"/>
                </a:solidFill>
                <a:latin typeface="Calibri"/>
              </a:rPr>
              <a:t>0.2</a:t>
            </a:r>
            <a:endParaRPr/>
          </a:p>
        </p:txBody>
      </p:sp>
      <p:sp>
        <p:nvSpPr>
          <p:cNvPr id="257" name="CustomShape 5"/>
          <p:cNvSpPr/>
          <p:nvPr/>
        </p:nvSpPr>
        <p:spPr>
          <a:xfrm>
            <a:off x="5136120" y="1828800"/>
            <a:ext cx="990000" cy="1279800"/>
          </a:xfrm>
          <a:prstGeom prst="straightConnector1">
            <a:avLst/>
          </a:prstGeom>
          <a:noFill/>
          <a:ln w="50760">
            <a:solidFill>
              <a:srgbClr val="00b050"/>
            </a:solidFill>
            <a:round/>
            <a:tailEnd len="med" type="arrow" w="med"/>
          </a:ln>
        </p:spPr>
      </p:sp>
      <p:sp>
        <p:nvSpPr>
          <p:cNvPr id="258" name="CustomShape 6"/>
          <p:cNvSpPr/>
          <p:nvPr/>
        </p:nvSpPr>
        <p:spPr>
          <a:xfrm>
            <a:off x="5136120" y="1402560"/>
            <a:ext cx="1812960" cy="1248840"/>
          </a:xfrm>
          <a:prstGeom prst="straightConnector1">
            <a:avLst/>
          </a:prstGeom>
          <a:noFill/>
          <a:ln w="50760">
            <a:solidFill>
              <a:srgbClr val="ff0000"/>
            </a:solidFill>
            <a:round/>
            <a:tailEnd len="med" type="arrow" w="med"/>
          </a:ln>
        </p:spPr>
      </p:sp>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9" name="CustomShape 1"/>
          <p:cNvSpPr/>
          <p:nvPr/>
        </p:nvSpPr>
        <p:spPr>
          <a:xfrm>
            <a:off x="457200" y="-1522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Weighted OWA</a:t>
            </a:r>
            <a:endParaRPr/>
          </a:p>
        </p:txBody>
      </p:sp>
      <p:graphicFrame>
        <p:nvGraphicFramePr>
          <p:cNvPr id="260" name="Table 2"/>
          <p:cNvGraphicFramePr/>
          <p:nvPr/>
        </p:nvGraphicFramePr>
        <p:xfrm>
          <a:off x="533520" y="1981080"/>
          <a:ext cx="8000280" cy="4578120"/>
        </p:xfrm>
        <a:graphic>
          <a:graphicData uri="http://schemas.openxmlformats.org/drawingml/2006/table">
            <a:tbl>
              <a:tblPr/>
              <a:tblGrid>
                <a:gridCol w="838080"/>
                <a:gridCol w="1143000"/>
                <a:gridCol w="1447560"/>
                <a:gridCol w="914400"/>
                <a:gridCol w="990360"/>
                <a:gridCol w="2667240"/>
              </a:tblGrid>
              <a:tr h="67320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lang="en-US" sz="1100">
                          <a:solidFill>
                            <a:srgbClr val="ffffff"/>
                          </a:solidFill>
                          <a:latin typeface="Calibri"/>
                          <a:ea typeface="Calibri"/>
                        </a:rPr>
                        <a:t>Standardized Precipitation</a:t>
                      </a:r>
                      <a:endParaRPr/>
                    </a:p>
                  </a:txBody>
                  <a:tcPr/>
                </a:tc>
                <a:tc>
                  <a:txBody>
                    <a:bodyPr/>
                    <a:p>
                      <a:pPr algn="ctr">
                        <a:lnSpc>
                          <a:spcPct val="115000"/>
                        </a:lnSpc>
                      </a:pPr>
                      <a:r>
                        <a:rPr b="1" lang="en-US" sz="1100">
                          <a:solidFill>
                            <a:srgbClr val="ffffff"/>
                          </a:solidFill>
                          <a:latin typeface="Calibri"/>
                          <a:ea typeface="Calibri"/>
                        </a:rPr>
                        <a:t>Standardized People in Flood Plain</a:t>
                      </a:r>
                      <a:endParaRPr/>
                    </a:p>
                  </a:txBody>
                  <a:tcPr/>
                </a:tc>
                <a:tc>
                  <a:txBody>
                    <a:bodyPr/>
                    <a:p>
                      <a:pPr algn="ctr">
                        <a:lnSpc>
                          <a:spcPct val="115000"/>
                        </a:lnSpc>
                      </a:pPr>
                      <a:r>
                        <a:rPr b="1" lang="en-US" sz="1100">
                          <a:solidFill>
                            <a:srgbClr val="ffffff"/>
                          </a:solidFill>
                          <a:latin typeface="Calibri"/>
                          <a:ea typeface="Calibri"/>
                        </a:rPr>
                        <a:t>Weighted Precip</a:t>
                      </a:r>
                      <a:endParaRPr/>
                    </a:p>
                  </a:txBody>
                  <a:tcPr/>
                </a:tc>
                <a:tc>
                  <a:txBody>
                    <a:bodyPr/>
                    <a:p>
                      <a:pPr algn="ctr">
                        <a:lnSpc>
                          <a:spcPct val="115000"/>
                        </a:lnSpc>
                      </a:pPr>
                      <a:r>
                        <a:rPr b="1" lang="en-US" sz="1100">
                          <a:solidFill>
                            <a:srgbClr val="ffffff"/>
                          </a:solidFill>
                          <a:latin typeface="Calibri"/>
                          <a:ea typeface="Calibri"/>
                        </a:rPr>
                        <a:t>Weighted People</a:t>
                      </a:r>
                      <a:endParaRPr/>
                    </a:p>
                  </a:txBody>
                  <a:tcPr/>
                </a:tc>
                <a:tc>
                  <a:txBody>
                    <a:bodyPr/>
                    <a:p>
                      <a:pPr algn="ctr">
                        <a:lnSpc>
                          <a:spcPct val="115000"/>
                        </a:lnSpc>
                      </a:pPr>
                      <a:r>
                        <a:rPr b="1" lang="en-US" sz="1100">
                          <a:solidFill>
                            <a:srgbClr val="ffffff"/>
                          </a:solidFill>
                          <a:latin typeface="Calibri"/>
                          <a:ea typeface="Calibri"/>
                        </a:rPr>
                        <a:t>Weighted Ordered Weighted Average</a:t>
                      </a:r>
                      <a:endParaRPr/>
                    </a:p>
                  </a:txBody>
                  <a:tcPr/>
                </a:tc>
              </a:tr>
              <a:tr h="381960">
                <a:tc>
                  <a:txBody>
                    <a:bodyPr/>
                    <a:p>
                      <a:pPr algn="ctr">
                        <a:lnSpc>
                          <a:spcPct val="115000"/>
                        </a:lnSpc>
                      </a:pPr>
                      <a:r>
                        <a:rPr lang="en-US">
                          <a:solidFill>
                            <a:srgbClr val="000000"/>
                          </a:solidFill>
                          <a:latin typeface="Calibri"/>
                        </a:rPr>
                        <a:t>100</a:t>
                      </a:r>
                      <a:endParaRPr/>
                    </a:p>
                  </a:txBody>
                  <a:tcPr/>
                </a:tc>
                <a:tc>
                  <a:txBody>
                    <a:bodyPr/>
                    <a:p>
                      <a:pPr algn="ctr">
                        <a:lnSpc>
                          <a:spcPct val="115000"/>
                        </a:lnSpc>
                      </a:pPr>
                      <a:r>
                        <a:rPr lang="en-US">
                          <a:solidFill>
                            <a:srgbClr val="000000"/>
                          </a:solidFill>
                          <a:latin typeface="Calibri"/>
                        </a:rPr>
                        <a:t>0.1</a:t>
                      </a:r>
                      <a:endParaRPr/>
                    </a:p>
                  </a:txBody>
                  <a:tcPr/>
                </a:tc>
                <a:tc>
                  <a:txBody>
                    <a:bodyPr/>
                    <a:p>
                      <a:pPr algn="ctr">
                        <a:lnSpc>
                          <a:spcPct val="115000"/>
                        </a:lnSpc>
                      </a:pPr>
                      <a:r>
                        <a:rPr lang="en-US">
                          <a:solidFill>
                            <a:srgbClr val="000000"/>
                          </a:solidFill>
                          <a:latin typeface="Calibri"/>
                        </a:rPr>
                        <a:t>0.4</a:t>
                      </a:r>
                      <a:endParaRPr/>
                    </a:p>
                  </a:txBody>
                  <a:tcPr/>
                </a:tc>
                <a:tc>
                  <a:txBody>
                    <a:bodyPr/>
                    <a:p>
                      <a:pPr algn="ctr">
                        <a:lnSpc>
                          <a:spcPct val="100000"/>
                        </a:lnSpc>
                      </a:pPr>
                      <a:r>
                        <a:rPr lang="en-US">
                          <a:solidFill>
                            <a:srgbClr val="000000"/>
                          </a:solidFill>
                          <a:latin typeface="Calibri"/>
                        </a:rPr>
                        <a:t>.04</a:t>
                      </a:r>
                      <a:endParaRPr/>
                    </a:p>
                  </a:txBody>
                  <a:tcPr/>
                </a:tc>
                <a:tc>
                  <a:txBody>
                    <a:bodyPr/>
                    <a:p>
                      <a:pPr algn="ctr">
                        <a:lnSpc>
                          <a:spcPct val="100000"/>
                        </a:lnSpc>
                      </a:pPr>
                      <a:r>
                        <a:rPr lang="en-US">
                          <a:solidFill>
                            <a:srgbClr val="000000"/>
                          </a:solidFill>
                          <a:latin typeface="Calibri"/>
                        </a:rPr>
                        <a:t>.24</a:t>
                      </a:r>
                      <a:endParaRPr/>
                    </a:p>
                  </a:txBody>
                  <a:tcPr/>
                </a:tc>
                <a:tc>
                  <a:txBody>
                    <a:bodyPr/>
                    <a:p>
                      <a:pPr>
                        <a:lnSpc>
                          <a:spcPct val="100000"/>
                        </a:lnSpc>
                      </a:pPr>
                      <a:r>
                        <a:rPr lang="en-US">
                          <a:solidFill>
                            <a:srgbClr val="000000"/>
                          </a:solidFill>
                          <a:latin typeface="Calibri"/>
                        </a:rPr>
                        <a:t>.2</a:t>
                      </a:r>
                      <a:endParaRPr/>
                    </a:p>
                  </a:txBody>
                  <a:tcPr/>
                </a:tc>
              </a:tr>
              <a:tr h="381960">
                <a:tc>
                  <a:txBody>
                    <a:bodyPr/>
                    <a:p>
                      <a:pPr algn="ctr">
                        <a:lnSpc>
                          <a:spcPct val="115000"/>
                        </a:lnSpc>
                      </a:pPr>
                      <a:r>
                        <a:rPr lang="en-US">
                          <a:solidFill>
                            <a:srgbClr val="000000"/>
                          </a:solidFill>
                          <a:latin typeface="Calibri"/>
                        </a:rPr>
                        <a:t>101</a:t>
                      </a:r>
                      <a:endParaRPr/>
                    </a:p>
                  </a:txBody>
                  <a:tcPr/>
                </a:tc>
                <a:tc>
                  <a:txBody>
                    <a:bodyPr/>
                    <a:p>
                      <a:pPr algn="ctr">
                        <a:lnSpc>
                          <a:spcPct val="115000"/>
                        </a:lnSpc>
                      </a:pPr>
                      <a:r>
                        <a:rPr lang="en-US">
                          <a:solidFill>
                            <a:srgbClr val="000000"/>
                          </a:solidFill>
                          <a:latin typeface="Calibri"/>
                        </a:rPr>
                        <a:t>0.5</a:t>
                      </a:r>
                      <a:endParaRPr/>
                    </a:p>
                  </a:txBody>
                  <a:tcPr/>
                </a:tc>
                <a:tc>
                  <a:txBody>
                    <a:bodyPr/>
                    <a:p>
                      <a:pPr algn="ctr">
                        <a:lnSpc>
                          <a:spcPct val="115000"/>
                        </a:lnSpc>
                      </a:pPr>
                      <a:r>
                        <a:rPr lang="en-US">
                          <a:solidFill>
                            <a:srgbClr val="000000"/>
                          </a:solidFill>
                          <a:latin typeface="Calibri"/>
                        </a:rPr>
                        <a:t>0.7</a:t>
                      </a:r>
                      <a:endParaRPr/>
                    </a:p>
                  </a:txBody>
                  <a:tcPr/>
                </a:tc>
                <a:tc>
                  <a:txBody>
                    <a:bodyPr/>
                    <a:p>
                      <a:pPr algn="ctr">
                        <a:lnSpc>
                          <a:spcPct val="100000"/>
                        </a:lnSpc>
                      </a:pPr>
                      <a:r>
                        <a:rPr lang="en-US">
                          <a:solidFill>
                            <a:srgbClr val="000000"/>
                          </a:solidFill>
                          <a:latin typeface="Calibri"/>
                        </a:rPr>
                        <a:t>.2</a:t>
                      </a:r>
                      <a:endParaRPr/>
                    </a:p>
                  </a:txBody>
                  <a:tcPr/>
                </a:tc>
                <a:tc>
                  <a:txBody>
                    <a:bodyPr/>
                    <a:p>
                      <a:pPr algn="ctr">
                        <a:lnSpc>
                          <a:spcPct val="100000"/>
                        </a:lnSpc>
                      </a:pPr>
                      <a:r>
                        <a:rPr lang="en-US">
                          <a:solidFill>
                            <a:srgbClr val="000000"/>
                          </a:solidFill>
                          <a:latin typeface="Calibri"/>
                        </a:rPr>
                        <a:t>.42</a:t>
                      </a:r>
                      <a:endParaRPr/>
                    </a:p>
                  </a:txBody>
                  <a:tcPr/>
                </a:tc>
                <a:tc>
                  <a:txBody>
                    <a:bodyPr/>
                    <a:p>
                      <a:pPr>
                        <a:lnSpc>
                          <a:spcPct val="100000"/>
                        </a:lnSpc>
                      </a:pPr>
                      <a:r>
                        <a:rPr lang="en-US">
                          <a:solidFill>
                            <a:srgbClr val="000000"/>
                          </a:solidFill>
                          <a:latin typeface="Calibri"/>
                        </a:rPr>
                        <a:t>.37</a:t>
                      </a:r>
                      <a:endParaRPr/>
                    </a:p>
                  </a:txBody>
                  <a:tcPr/>
                </a:tc>
              </a:tr>
              <a:tr h="381960">
                <a:tc>
                  <a:txBody>
                    <a:bodyPr/>
                    <a:p>
                      <a:pPr algn="ctr">
                        <a:lnSpc>
                          <a:spcPct val="115000"/>
                        </a:lnSpc>
                      </a:pPr>
                      <a:r>
                        <a:rPr lang="en-US">
                          <a:solidFill>
                            <a:srgbClr val="000000"/>
                          </a:solidFill>
                          <a:latin typeface="Calibri"/>
                        </a:rPr>
                        <a:t>102</a:t>
                      </a:r>
                      <a:endParaRPr/>
                    </a:p>
                  </a:txBody>
                  <a:tcPr/>
                </a:tc>
                <a:tc>
                  <a:txBody>
                    <a:bodyPr/>
                    <a:p>
                      <a:pPr algn="ctr">
                        <a:lnSpc>
                          <a:spcPct val="115000"/>
                        </a:lnSpc>
                      </a:pPr>
                      <a:r>
                        <a:rPr lang="en-US">
                          <a:solidFill>
                            <a:srgbClr val="000000"/>
                          </a:solidFill>
                          <a:latin typeface="Calibri"/>
                        </a:rPr>
                        <a:t>0.7</a:t>
                      </a:r>
                      <a:endParaRPr/>
                    </a:p>
                  </a:txBody>
                  <a:tcPr/>
                </a:tc>
                <a:tc>
                  <a:txBody>
                    <a:bodyPr/>
                    <a:p>
                      <a:pPr algn="ctr">
                        <a:lnSpc>
                          <a:spcPct val="115000"/>
                        </a:lnSpc>
                      </a:pPr>
                      <a:r>
                        <a:rPr lang="en-US">
                          <a:solidFill>
                            <a:srgbClr val="000000"/>
                          </a:solidFill>
                          <a:latin typeface="Calibri"/>
                        </a:rPr>
                        <a:t>0.5</a:t>
                      </a:r>
                      <a:endParaRPr/>
                    </a:p>
                  </a:txBody>
                  <a:tcPr/>
                </a:tc>
                <a:tc>
                  <a:txBody>
                    <a:bodyPr/>
                    <a:p>
                      <a:pPr algn="ctr">
                        <a:lnSpc>
                          <a:spcPct val="100000"/>
                        </a:lnSpc>
                      </a:pPr>
                      <a:r>
                        <a:rPr lang="en-US">
                          <a:solidFill>
                            <a:srgbClr val="000000"/>
                          </a:solidFill>
                          <a:latin typeface="Calibri"/>
                        </a:rPr>
                        <a:t>.28</a:t>
                      </a:r>
                      <a:endParaRPr/>
                    </a:p>
                  </a:txBody>
                  <a:tcPr/>
                </a:tc>
                <a:tc>
                  <a:txBody>
                    <a:bodyPr/>
                    <a:p>
                      <a:pPr algn="ctr">
                        <a:lnSpc>
                          <a:spcPct val="100000"/>
                        </a:lnSpc>
                      </a:pPr>
                      <a:r>
                        <a:rPr lang="en-US">
                          <a:solidFill>
                            <a:srgbClr val="000000"/>
                          </a:solidFill>
                          <a:latin typeface="Calibri"/>
                        </a:rPr>
                        <a:t>.3</a:t>
                      </a:r>
                      <a:endParaRPr/>
                    </a:p>
                  </a:txBody>
                  <a:tcPr/>
                </a:tc>
                <a:tc>
                  <a:txBody>
                    <a:bodyPr/>
                    <a:p>
                      <a:pPr>
                        <a:lnSpc>
                          <a:spcPct val="100000"/>
                        </a:lnSpc>
                      </a:pPr>
                      <a:r>
                        <a:rPr lang="en-US">
                          <a:solidFill>
                            <a:srgbClr val="000000"/>
                          </a:solidFill>
                          <a:latin typeface="Calibri"/>
                        </a:rPr>
                        <a:t>.29</a:t>
                      </a:r>
                      <a:endParaRPr/>
                    </a:p>
                  </a:txBody>
                  <a:tcPr/>
                </a:tc>
              </a:tr>
              <a:tr h="381960">
                <a:tc>
                  <a:txBody>
                    <a:bodyPr/>
                    <a:p>
                      <a:pPr algn="ctr">
                        <a:lnSpc>
                          <a:spcPct val="115000"/>
                        </a:lnSpc>
                      </a:pPr>
                      <a:r>
                        <a:rPr lang="en-US">
                          <a:solidFill>
                            <a:srgbClr val="000000"/>
                          </a:solidFill>
                          <a:latin typeface="Calibri"/>
                        </a:rPr>
                        <a:t>103</a:t>
                      </a:r>
                      <a:endParaRPr/>
                    </a:p>
                  </a:txBody>
                  <a:tcPr/>
                </a:tc>
                <a:tc>
                  <a:txBody>
                    <a:bodyPr/>
                    <a:p>
                      <a:pPr algn="ctr">
                        <a:lnSpc>
                          <a:spcPct val="115000"/>
                        </a:lnSpc>
                      </a:pPr>
                      <a:r>
                        <a:rPr lang="en-US">
                          <a:solidFill>
                            <a:srgbClr val="000000"/>
                          </a:solidFill>
                          <a:latin typeface="Calibri"/>
                        </a:rPr>
                        <a:t>0.8</a:t>
                      </a:r>
                      <a:endParaRPr/>
                    </a:p>
                  </a:txBody>
                  <a:tcPr/>
                </a:tc>
                <a:tc>
                  <a:txBody>
                    <a:bodyPr/>
                    <a:p>
                      <a:pPr algn="ctr">
                        <a:lnSpc>
                          <a:spcPct val="115000"/>
                        </a:lnSpc>
                      </a:pPr>
                      <a:r>
                        <a:rPr lang="en-US">
                          <a:solidFill>
                            <a:srgbClr val="000000"/>
                          </a:solidFill>
                          <a:latin typeface="Calibri"/>
                        </a:rPr>
                        <a:t>0.6</a:t>
                      </a:r>
                      <a:endParaRPr/>
                    </a:p>
                  </a:txBody>
                  <a:tcPr/>
                </a:tc>
                <a:tc>
                  <a:txBody>
                    <a:bodyPr/>
                    <a:p>
                      <a:pPr algn="ctr">
                        <a:lnSpc>
                          <a:spcPct val="100000"/>
                        </a:lnSpc>
                      </a:pPr>
                      <a:r>
                        <a:rPr lang="en-US">
                          <a:solidFill>
                            <a:srgbClr val="000000"/>
                          </a:solidFill>
                          <a:latin typeface="Calibri"/>
                        </a:rPr>
                        <a:t>.32</a:t>
                      </a:r>
                      <a:endParaRPr/>
                    </a:p>
                  </a:txBody>
                  <a:tcPr/>
                </a:tc>
                <a:tc>
                  <a:txBody>
                    <a:bodyPr/>
                    <a:p>
                      <a:pPr algn="ctr">
                        <a:lnSpc>
                          <a:spcPct val="100000"/>
                        </a:lnSpc>
                      </a:pPr>
                      <a:r>
                        <a:rPr lang="en-US">
                          <a:solidFill>
                            <a:srgbClr val="000000"/>
                          </a:solidFill>
                          <a:latin typeface="Calibri"/>
                        </a:rPr>
                        <a:t>.36</a:t>
                      </a:r>
                      <a:endParaRPr/>
                    </a:p>
                  </a:txBody>
                  <a:tcPr/>
                </a:tc>
                <a:tc>
                  <a:txBody>
                    <a:bodyPr/>
                    <a:p>
                      <a:pPr>
                        <a:lnSpc>
                          <a:spcPct val="100000"/>
                        </a:lnSpc>
                      </a:pPr>
                      <a:r>
                        <a:rPr lang="en-US">
                          <a:solidFill>
                            <a:srgbClr val="000000"/>
                          </a:solidFill>
                          <a:latin typeface="Calibri"/>
                        </a:rPr>
                        <a:t>.35</a:t>
                      </a:r>
                      <a:endParaRPr/>
                    </a:p>
                  </a:txBody>
                  <a:tcPr/>
                </a:tc>
              </a:tr>
              <a:tr h="381960">
                <a:tc>
                  <a:txBody>
                    <a:bodyPr/>
                    <a:p>
                      <a:pPr algn="ctr">
                        <a:lnSpc>
                          <a:spcPct val="115000"/>
                        </a:lnSpc>
                      </a:pPr>
                      <a:r>
                        <a:rPr lang="en-US">
                          <a:solidFill>
                            <a:srgbClr val="000000"/>
                          </a:solidFill>
                          <a:latin typeface="Calibri"/>
                        </a:rPr>
                        <a:t>201</a:t>
                      </a:r>
                      <a:endParaRPr/>
                    </a:p>
                  </a:txBody>
                  <a:tcPr/>
                </a:tc>
                <a:tc>
                  <a:txBody>
                    <a:bodyPr/>
                    <a:p>
                      <a:pPr algn="ctr">
                        <a:lnSpc>
                          <a:spcPct val="115000"/>
                        </a:lnSpc>
                      </a:pPr>
                      <a:r>
                        <a:rPr lang="en-US">
                          <a:solidFill>
                            <a:srgbClr val="000000"/>
                          </a:solidFill>
                          <a:latin typeface="Calibri"/>
                        </a:rPr>
                        <a:t>0.6</a:t>
                      </a:r>
                      <a:endParaRPr/>
                    </a:p>
                  </a:txBody>
                  <a:tcPr/>
                </a:tc>
                <a:tc>
                  <a:txBody>
                    <a:bodyPr/>
                    <a:p>
                      <a:pPr algn="ctr">
                        <a:lnSpc>
                          <a:spcPct val="115000"/>
                        </a:lnSpc>
                      </a:pPr>
                      <a:r>
                        <a:rPr lang="en-US">
                          <a:solidFill>
                            <a:srgbClr val="000000"/>
                          </a:solidFill>
                          <a:latin typeface="Calibri"/>
                        </a:rPr>
                        <a:t>0.8</a:t>
                      </a:r>
                      <a:endParaRPr/>
                    </a:p>
                  </a:txBody>
                  <a:tcPr/>
                </a:tc>
                <a:tc>
                  <a:txBody>
                    <a:bodyPr/>
                    <a:p>
                      <a:pPr algn="ctr">
                        <a:lnSpc>
                          <a:spcPct val="100000"/>
                        </a:lnSpc>
                      </a:pPr>
                      <a:r>
                        <a:rPr lang="en-US">
                          <a:solidFill>
                            <a:srgbClr val="000000"/>
                          </a:solidFill>
                          <a:latin typeface="Calibri"/>
                        </a:rPr>
                        <a:t>.24</a:t>
                      </a:r>
                      <a:endParaRPr/>
                    </a:p>
                  </a:txBody>
                  <a:tcPr/>
                </a:tc>
                <a:tc>
                  <a:txBody>
                    <a:bodyPr/>
                    <a:p>
                      <a:pPr algn="ctr">
                        <a:lnSpc>
                          <a:spcPct val="100000"/>
                        </a:lnSpc>
                      </a:pPr>
                      <a:r>
                        <a:rPr lang="en-US">
                          <a:solidFill>
                            <a:srgbClr val="000000"/>
                          </a:solidFill>
                          <a:latin typeface="Calibri"/>
                        </a:rPr>
                        <a:t>.48</a:t>
                      </a:r>
                      <a:endParaRPr/>
                    </a:p>
                  </a:txBody>
                  <a:tcPr/>
                </a:tc>
                <a:tc>
                  <a:txBody>
                    <a:bodyPr/>
                    <a:p>
                      <a:pPr>
                        <a:lnSpc>
                          <a:spcPct val="100000"/>
                        </a:lnSpc>
                      </a:pPr>
                      <a:r>
                        <a:rPr lang="en-US">
                          <a:solidFill>
                            <a:srgbClr val="000000"/>
                          </a:solidFill>
                          <a:latin typeface="Calibri"/>
                        </a:rPr>
                        <a:t>.43</a:t>
                      </a:r>
                      <a:endParaRPr/>
                    </a:p>
                  </a:txBody>
                  <a:tcPr/>
                </a:tc>
              </a:tr>
              <a:tr h="381960">
                <a:tc>
                  <a:txBody>
                    <a:bodyPr/>
                    <a:p>
                      <a:pPr algn="ctr">
                        <a:lnSpc>
                          <a:spcPct val="115000"/>
                        </a:lnSpc>
                      </a:pPr>
                      <a:r>
                        <a:rPr lang="en-US">
                          <a:solidFill>
                            <a:srgbClr val="000000"/>
                          </a:solidFill>
                          <a:latin typeface="Calibri"/>
                        </a:rPr>
                        <a:t>202</a:t>
                      </a:r>
                      <a:endParaRPr/>
                    </a:p>
                  </a:txBody>
                  <a:tcPr/>
                </a:tc>
                <a:tc>
                  <a:txBody>
                    <a:bodyPr/>
                    <a:p>
                      <a:pPr algn="ctr">
                        <a:lnSpc>
                          <a:spcPct val="115000"/>
                        </a:lnSpc>
                      </a:pPr>
                      <a:r>
                        <a:rPr lang="en-US">
                          <a:solidFill>
                            <a:srgbClr val="000000"/>
                          </a:solidFill>
                          <a:latin typeface="Calibri"/>
                        </a:rPr>
                        <a:t>0.4</a:t>
                      </a:r>
                      <a:endParaRPr/>
                    </a:p>
                  </a:txBody>
                  <a:tcPr/>
                </a:tc>
                <a:tc>
                  <a:txBody>
                    <a:bodyPr/>
                    <a:p>
                      <a:pPr algn="ctr">
                        <a:lnSpc>
                          <a:spcPct val="115000"/>
                        </a:lnSpc>
                      </a:pPr>
                      <a:r>
                        <a:rPr lang="en-US">
                          <a:solidFill>
                            <a:srgbClr val="000000"/>
                          </a:solidFill>
                          <a:latin typeface="Calibri"/>
                        </a:rPr>
                        <a:t>0.9</a:t>
                      </a:r>
                      <a:endParaRPr/>
                    </a:p>
                  </a:txBody>
                  <a:tcPr/>
                </a:tc>
                <a:tc>
                  <a:txBody>
                    <a:bodyPr/>
                    <a:p>
                      <a:pPr algn="ctr">
                        <a:lnSpc>
                          <a:spcPct val="100000"/>
                        </a:lnSpc>
                      </a:pPr>
                      <a:r>
                        <a:rPr lang="en-US">
                          <a:solidFill>
                            <a:srgbClr val="000000"/>
                          </a:solidFill>
                          <a:latin typeface="Calibri"/>
                        </a:rPr>
                        <a:t>.16</a:t>
                      </a:r>
                      <a:endParaRPr/>
                    </a:p>
                  </a:txBody>
                  <a:tcPr/>
                </a:tc>
                <a:tc>
                  <a:txBody>
                    <a:bodyPr/>
                    <a:p>
                      <a:pPr algn="ctr">
                        <a:lnSpc>
                          <a:spcPct val="100000"/>
                        </a:lnSpc>
                      </a:pPr>
                      <a:r>
                        <a:rPr lang="en-US">
                          <a:solidFill>
                            <a:srgbClr val="000000"/>
                          </a:solidFill>
                          <a:latin typeface="Calibri"/>
                        </a:rPr>
                        <a:t>.54</a:t>
                      </a:r>
                      <a:endParaRPr/>
                    </a:p>
                  </a:txBody>
                  <a:tcPr/>
                </a:tc>
                <a:tc>
                  <a:txBody>
                    <a:bodyPr/>
                    <a:p>
                      <a:pPr>
                        <a:lnSpc>
                          <a:spcPct val="100000"/>
                        </a:lnSpc>
                      </a:pPr>
                      <a:r>
                        <a:rPr lang="en-US">
                          <a:solidFill>
                            <a:srgbClr val="000000"/>
                          </a:solidFill>
                          <a:latin typeface="Calibri"/>
                        </a:rPr>
                        <a:t>.46</a:t>
                      </a:r>
                      <a:endParaRPr/>
                    </a:p>
                  </a:txBody>
                  <a:tcPr/>
                </a:tc>
              </a:tr>
              <a:tr h="381960">
                <a:tc>
                  <a:txBody>
                    <a:bodyPr/>
                    <a:p>
                      <a:pPr algn="ctr">
                        <a:lnSpc>
                          <a:spcPct val="115000"/>
                        </a:lnSpc>
                      </a:pPr>
                      <a:r>
                        <a:rPr lang="en-US">
                          <a:solidFill>
                            <a:srgbClr val="000000"/>
                          </a:solidFill>
                          <a:latin typeface="Calibri"/>
                        </a:rPr>
                        <a:t>203</a:t>
                      </a:r>
                      <a:endParaRPr/>
                    </a:p>
                  </a:txBody>
                  <a:tcPr/>
                </a:tc>
                <a:tc>
                  <a:txBody>
                    <a:bodyPr/>
                    <a:p>
                      <a:pPr algn="ctr">
                        <a:lnSpc>
                          <a:spcPct val="115000"/>
                        </a:lnSpc>
                      </a:pPr>
                      <a:r>
                        <a:rPr lang="en-US">
                          <a:solidFill>
                            <a:srgbClr val="000000"/>
                          </a:solidFill>
                          <a:latin typeface="Calibri"/>
                        </a:rPr>
                        <a:t>0.3</a:t>
                      </a:r>
                      <a:endParaRPr/>
                    </a:p>
                  </a:txBody>
                  <a:tcPr/>
                </a:tc>
                <a:tc>
                  <a:txBody>
                    <a:bodyPr/>
                    <a:p>
                      <a:pPr algn="ctr">
                        <a:lnSpc>
                          <a:spcPct val="115000"/>
                        </a:lnSpc>
                      </a:pPr>
                      <a:r>
                        <a:rPr lang="en-US">
                          <a:solidFill>
                            <a:srgbClr val="000000"/>
                          </a:solidFill>
                          <a:latin typeface="Calibri"/>
                        </a:rPr>
                        <a:t>1.0</a:t>
                      </a:r>
                      <a:endParaRPr/>
                    </a:p>
                  </a:txBody>
                  <a:tcPr/>
                </a:tc>
                <a:tc>
                  <a:txBody>
                    <a:bodyPr/>
                    <a:p>
                      <a:pPr algn="ctr">
                        <a:lnSpc>
                          <a:spcPct val="100000"/>
                        </a:lnSpc>
                      </a:pPr>
                      <a:r>
                        <a:rPr lang="en-US">
                          <a:solidFill>
                            <a:srgbClr val="000000"/>
                          </a:solidFill>
                          <a:latin typeface="Calibri"/>
                        </a:rPr>
                        <a:t>.12</a:t>
                      </a:r>
                      <a:endParaRPr/>
                    </a:p>
                  </a:txBody>
                  <a:tcPr/>
                </a:tc>
                <a:tc>
                  <a:txBody>
                    <a:bodyPr/>
                    <a:p>
                      <a:pPr algn="ctr">
                        <a:lnSpc>
                          <a:spcPct val="100000"/>
                        </a:lnSpc>
                      </a:pPr>
                      <a:r>
                        <a:rPr lang="en-US">
                          <a:solidFill>
                            <a:srgbClr val="000000"/>
                          </a:solidFill>
                          <a:latin typeface="Calibri"/>
                        </a:rPr>
                        <a:t>.6</a:t>
                      </a:r>
                      <a:endParaRPr/>
                    </a:p>
                  </a:txBody>
                  <a:tcPr/>
                </a:tc>
                <a:tc>
                  <a:txBody>
                    <a:bodyPr/>
                    <a:p>
                      <a:pPr>
                        <a:lnSpc>
                          <a:spcPct val="100000"/>
                        </a:lnSpc>
                      </a:pPr>
                      <a:r>
                        <a:rPr lang="en-US">
                          <a:solidFill>
                            <a:srgbClr val="000000"/>
                          </a:solidFill>
                          <a:latin typeface="Calibri"/>
                        </a:rPr>
                        <a:t>.50</a:t>
                      </a:r>
                      <a:endParaRPr/>
                    </a:p>
                  </a:txBody>
                  <a:tcPr/>
                </a:tc>
              </a:tr>
              <a:tr h="381960">
                <a:tc>
                  <a:txBody>
                    <a:bodyPr/>
                    <a:p>
                      <a:pPr algn="ctr">
                        <a:lnSpc>
                          <a:spcPct val="115000"/>
                        </a:lnSpc>
                      </a:pPr>
                      <a:r>
                        <a:rPr lang="en-US">
                          <a:solidFill>
                            <a:srgbClr val="000000"/>
                          </a:solidFill>
                          <a:latin typeface="Calibri"/>
                        </a:rPr>
                        <a:t>965</a:t>
                      </a:r>
                      <a:endParaRPr/>
                    </a:p>
                  </a:txBody>
                  <a:tcPr/>
                </a:tc>
                <a:tc>
                  <a:txBody>
                    <a:bodyPr/>
                    <a:p>
                      <a:pPr algn="ctr">
                        <a:lnSpc>
                          <a:spcPct val="115000"/>
                        </a:lnSpc>
                      </a:pPr>
                      <a:r>
                        <a:rPr lang="en-US">
                          <a:solidFill>
                            <a:srgbClr val="000000"/>
                          </a:solidFill>
                          <a:latin typeface="Calibri"/>
                        </a:rPr>
                        <a:t>0.2</a:t>
                      </a:r>
                      <a:endParaRPr/>
                    </a:p>
                  </a:txBody>
                  <a:tcPr/>
                </a:tc>
                <a:tc>
                  <a:txBody>
                    <a:bodyPr/>
                    <a:p>
                      <a:pPr algn="ctr">
                        <a:lnSpc>
                          <a:spcPct val="115000"/>
                        </a:lnSpc>
                      </a:pPr>
                      <a:r>
                        <a:rPr lang="en-US">
                          <a:solidFill>
                            <a:srgbClr val="000000"/>
                          </a:solidFill>
                          <a:latin typeface="Calibri"/>
                        </a:rPr>
                        <a:t>0.3</a:t>
                      </a:r>
                      <a:endParaRPr/>
                    </a:p>
                  </a:txBody>
                  <a:tcPr/>
                </a:tc>
                <a:tc>
                  <a:txBody>
                    <a:bodyPr/>
                    <a:p>
                      <a:pPr algn="ctr">
                        <a:lnSpc>
                          <a:spcPct val="100000"/>
                        </a:lnSpc>
                      </a:pPr>
                      <a:r>
                        <a:rPr lang="en-US">
                          <a:solidFill>
                            <a:srgbClr val="000000"/>
                          </a:solidFill>
                          <a:latin typeface="Calibri"/>
                        </a:rPr>
                        <a:t>.08</a:t>
                      </a:r>
                      <a:endParaRPr/>
                    </a:p>
                  </a:txBody>
                  <a:tcPr/>
                </a:tc>
                <a:tc>
                  <a:txBody>
                    <a:bodyPr/>
                    <a:p>
                      <a:pPr algn="ctr">
                        <a:lnSpc>
                          <a:spcPct val="100000"/>
                        </a:lnSpc>
                      </a:pPr>
                      <a:r>
                        <a:rPr lang="en-US">
                          <a:solidFill>
                            <a:srgbClr val="000000"/>
                          </a:solidFill>
                          <a:latin typeface="Calibri"/>
                        </a:rPr>
                        <a:t>.18</a:t>
                      </a:r>
                      <a:endParaRPr/>
                    </a:p>
                  </a:txBody>
                  <a:tcPr/>
                </a:tc>
                <a:tc>
                  <a:txBody>
                    <a:bodyPr/>
                    <a:p>
                      <a:pPr>
                        <a:lnSpc>
                          <a:spcPct val="100000"/>
                        </a:lnSpc>
                      </a:pPr>
                      <a:r>
                        <a:rPr lang="en-US">
                          <a:solidFill>
                            <a:srgbClr val="000000"/>
                          </a:solidFill>
                          <a:latin typeface="Calibri"/>
                        </a:rPr>
                        <a:t>.16</a:t>
                      </a:r>
                      <a:endParaRPr/>
                    </a:p>
                  </a:txBody>
                  <a:tcPr/>
                </a:tc>
              </a:tr>
              <a:tr h="381960">
                <a:tc>
                  <a:txBody>
                    <a:bodyPr/>
                    <a:p>
                      <a:pPr algn="ctr">
                        <a:lnSpc>
                          <a:spcPct val="115000"/>
                        </a:lnSpc>
                      </a:pPr>
                      <a:r>
                        <a:rPr lang="en-US">
                          <a:solidFill>
                            <a:srgbClr val="000000"/>
                          </a:solidFill>
                          <a:latin typeface="Calibri"/>
                        </a:rPr>
                        <a:t>1810</a:t>
                      </a:r>
                      <a:endParaRPr/>
                    </a:p>
                  </a:txBody>
                  <a:tcPr/>
                </a:tc>
                <a:tc>
                  <a:txBody>
                    <a:bodyPr/>
                    <a:p>
                      <a:pPr algn="ctr">
                        <a:lnSpc>
                          <a:spcPct val="115000"/>
                        </a:lnSpc>
                      </a:pPr>
                      <a:r>
                        <a:rPr lang="en-US">
                          <a:solidFill>
                            <a:srgbClr val="000000"/>
                          </a:solidFill>
                          <a:latin typeface="Calibri"/>
                        </a:rPr>
                        <a:t>1.0</a:t>
                      </a:r>
                      <a:endParaRPr/>
                    </a:p>
                  </a:txBody>
                  <a:tcPr/>
                </a:tc>
                <a:tc>
                  <a:txBody>
                    <a:bodyPr/>
                    <a:p>
                      <a:pPr algn="ctr">
                        <a:lnSpc>
                          <a:spcPct val="115000"/>
                        </a:lnSpc>
                      </a:pPr>
                      <a:r>
                        <a:rPr lang="en-US">
                          <a:solidFill>
                            <a:srgbClr val="000000"/>
                          </a:solidFill>
                          <a:latin typeface="Calibri"/>
                        </a:rPr>
                        <a:t>0.2</a:t>
                      </a:r>
                      <a:endParaRPr/>
                    </a:p>
                  </a:txBody>
                  <a:tcPr/>
                </a:tc>
                <a:tc>
                  <a:txBody>
                    <a:bodyPr/>
                    <a:p>
                      <a:pPr algn="ctr">
                        <a:lnSpc>
                          <a:spcPct val="100000"/>
                        </a:lnSpc>
                      </a:pPr>
                      <a:r>
                        <a:rPr lang="en-US">
                          <a:solidFill>
                            <a:srgbClr val="000000"/>
                          </a:solidFill>
                          <a:latin typeface="Calibri"/>
                        </a:rPr>
                        <a:t>.4</a:t>
                      </a:r>
                      <a:endParaRPr/>
                    </a:p>
                  </a:txBody>
                  <a:tcPr/>
                </a:tc>
                <a:tc>
                  <a:txBody>
                    <a:bodyPr/>
                    <a:p>
                      <a:pPr algn="ctr">
                        <a:lnSpc>
                          <a:spcPct val="100000"/>
                        </a:lnSpc>
                      </a:pPr>
                      <a:r>
                        <a:rPr lang="en-US">
                          <a:solidFill>
                            <a:srgbClr val="000000"/>
                          </a:solidFill>
                          <a:latin typeface="Calibri"/>
                        </a:rPr>
                        <a:t>.12</a:t>
                      </a:r>
                      <a:endParaRPr/>
                    </a:p>
                  </a:txBody>
                  <a:tcPr/>
                </a:tc>
                <a:tc>
                  <a:txBody>
                    <a:bodyPr/>
                    <a:p>
                      <a:pPr>
                        <a:lnSpc>
                          <a:spcPct val="100000"/>
                        </a:lnSpc>
                      </a:pPr>
                      <a:r>
                        <a:rPr lang="en-US">
                          <a:solidFill>
                            <a:srgbClr val="000000"/>
                          </a:solidFill>
                          <a:latin typeface="Calibri"/>
                        </a:rPr>
                        <a:t>.34</a:t>
                      </a:r>
                      <a:endParaRPr/>
                    </a:p>
                  </a:txBody>
                  <a:tcPr/>
                </a:tc>
              </a:tr>
              <a:tr h="467640">
                <a:tc>
                  <a:txBody>
                    <a:bodyPr/>
                    <a:p>
                      <a:pPr algn="ctr">
                        <a:lnSpc>
                          <a:spcPct val="115000"/>
                        </a:lnSpc>
                      </a:pPr>
                      <a:r>
                        <a:rPr lang="en-US">
                          <a:solidFill>
                            <a:srgbClr val="000000"/>
                          </a:solidFill>
                          <a:latin typeface="Calibri"/>
                        </a:rPr>
                        <a:t>1805</a:t>
                      </a:r>
                      <a:endParaRPr/>
                    </a:p>
                  </a:txBody>
                  <a:tcPr/>
                </a:tc>
                <a:tc>
                  <a:txBody>
                    <a:bodyPr/>
                    <a:p>
                      <a:pPr algn="ctr">
                        <a:lnSpc>
                          <a:spcPct val="115000"/>
                        </a:lnSpc>
                      </a:pPr>
                      <a:r>
                        <a:rPr lang="en-US">
                          <a:solidFill>
                            <a:srgbClr val="000000"/>
                          </a:solidFill>
                          <a:latin typeface="Calibri"/>
                        </a:rPr>
                        <a:t>0.9</a:t>
                      </a:r>
                      <a:endParaRPr/>
                    </a:p>
                  </a:txBody>
                  <a:tcPr/>
                </a:tc>
                <a:tc>
                  <a:txBody>
                    <a:bodyPr/>
                    <a:p>
                      <a:pPr algn="ctr">
                        <a:lnSpc>
                          <a:spcPct val="115000"/>
                        </a:lnSpc>
                      </a:pPr>
                      <a:r>
                        <a:rPr lang="en-US">
                          <a:solidFill>
                            <a:srgbClr val="000000"/>
                          </a:solidFill>
                          <a:latin typeface="Calibri"/>
                        </a:rPr>
                        <a:t>0.1</a:t>
                      </a:r>
                      <a:endParaRPr/>
                    </a:p>
                  </a:txBody>
                  <a:tcPr/>
                </a:tc>
                <a:tc>
                  <a:txBody>
                    <a:bodyPr/>
                    <a:p>
                      <a:pPr algn="ctr">
                        <a:lnSpc>
                          <a:spcPct val="100000"/>
                        </a:lnSpc>
                      </a:pPr>
                      <a:r>
                        <a:rPr lang="en-US">
                          <a:solidFill>
                            <a:srgbClr val="000000"/>
                          </a:solidFill>
                          <a:latin typeface="Calibri"/>
                        </a:rPr>
                        <a:t>.36</a:t>
                      </a:r>
                      <a:endParaRPr/>
                    </a:p>
                  </a:txBody>
                  <a:tcPr/>
                </a:tc>
                <a:tc>
                  <a:txBody>
                    <a:bodyPr/>
                    <a:p>
                      <a:pPr algn="ctr">
                        <a:lnSpc>
                          <a:spcPct val="100000"/>
                        </a:lnSpc>
                      </a:pPr>
                      <a:r>
                        <a:rPr lang="en-US">
                          <a:solidFill>
                            <a:srgbClr val="000000"/>
                          </a:solidFill>
                          <a:latin typeface="Calibri"/>
                        </a:rPr>
                        <a:t>.06</a:t>
                      </a:r>
                      <a:endParaRPr/>
                    </a:p>
                  </a:txBody>
                  <a:tcPr/>
                </a:tc>
                <a:tc>
                  <a:txBody>
                    <a:bodyPr/>
                    <a:p>
                      <a:pPr>
                        <a:lnSpc>
                          <a:spcPct val="100000"/>
                        </a:lnSpc>
                      </a:pPr>
                      <a:r>
                        <a:rPr lang="en-US">
                          <a:solidFill>
                            <a:srgbClr val="000000"/>
                          </a:solidFill>
                          <a:latin typeface="Calibri"/>
                        </a:rPr>
                        <a:t>.3</a:t>
                      </a:r>
                      <a:endParaRPr/>
                    </a:p>
                  </a:txBody>
                  <a:tcPr/>
                </a:tc>
              </a:tr>
            </a:tbl>
          </a:graphicData>
        </a:graphic>
      </p:graphicFrame>
      <p:sp>
        <p:nvSpPr>
          <p:cNvPr id="261" name="CustomShape 3"/>
          <p:cNvSpPr/>
          <p:nvPr/>
        </p:nvSpPr>
        <p:spPr>
          <a:xfrm>
            <a:off x="609480" y="914400"/>
            <a:ext cx="3276000" cy="912960"/>
          </a:xfrm>
          <a:prstGeom prst="rect">
            <a:avLst/>
          </a:prstGeom>
          <a:noFill/>
          <a:ln>
            <a:noFill/>
          </a:ln>
        </p:spPr>
        <p:txBody>
          <a:bodyPr lIns="90000" rIns="90000" tIns="45000" bIns="45000"/>
          <a:p>
            <a:r>
              <a:rPr b="1" lang="en-US" u="sng">
                <a:solidFill>
                  <a:srgbClr val="000000"/>
                </a:solidFill>
                <a:latin typeface="Calibri"/>
              </a:rPr>
              <a:t>Weights: </a:t>
            </a:r>
            <a:endParaRPr/>
          </a:p>
          <a:p>
            <a:r>
              <a:rPr lang="en-US">
                <a:solidFill>
                  <a:srgbClr val="000000"/>
                </a:solidFill>
                <a:latin typeface="Calibri"/>
              </a:rPr>
              <a:t>Precip = </a:t>
            </a:r>
            <a:r>
              <a:rPr lang="en-US">
                <a:solidFill>
                  <a:srgbClr val="00b0f0"/>
                </a:solidFill>
                <a:latin typeface="Calibri"/>
              </a:rPr>
              <a:t>0.4</a:t>
            </a:r>
            <a:endParaRPr/>
          </a:p>
          <a:p>
            <a:pPr>
              <a:lnSpc>
                <a:spcPct val="100000"/>
              </a:lnSpc>
            </a:pPr>
            <a:r>
              <a:rPr lang="en-US">
                <a:solidFill>
                  <a:srgbClr val="000000"/>
                </a:solidFill>
                <a:latin typeface="Calibri"/>
              </a:rPr>
              <a:t>People in Flood Plain = </a:t>
            </a:r>
            <a:r>
              <a:rPr lang="en-US">
                <a:solidFill>
                  <a:srgbClr val="ffc000"/>
                </a:solidFill>
                <a:latin typeface="Calibri"/>
              </a:rPr>
              <a:t>0.6</a:t>
            </a:r>
            <a:endParaRPr/>
          </a:p>
        </p:txBody>
      </p:sp>
      <p:sp>
        <p:nvSpPr>
          <p:cNvPr id="262" name="CustomShape 4"/>
          <p:cNvSpPr/>
          <p:nvPr/>
        </p:nvSpPr>
        <p:spPr>
          <a:xfrm>
            <a:off x="4038840" y="914400"/>
            <a:ext cx="3276000" cy="912960"/>
          </a:xfrm>
          <a:prstGeom prst="rect">
            <a:avLst/>
          </a:prstGeom>
          <a:noFill/>
          <a:ln>
            <a:noFill/>
          </a:ln>
        </p:spPr>
        <p:txBody>
          <a:bodyPr lIns="90000" rIns="90000" tIns="45000" bIns="45000"/>
          <a:p>
            <a:r>
              <a:rPr b="1" lang="en-US" u="sng">
                <a:solidFill>
                  <a:srgbClr val="ff0000"/>
                </a:solidFill>
                <a:latin typeface="Calibri"/>
              </a:rPr>
              <a:t>Rank </a:t>
            </a:r>
            <a:r>
              <a:rPr b="1" lang="en-US" u="sng">
                <a:solidFill>
                  <a:srgbClr val="000000"/>
                </a:solidFill>
                <a:latin typeface="Calibri"/>
              </a:rPr>
              <a:t>Weights: </a:t>
            </a:r>
            <a:endParaRPr/>
          </a:p>
          <a:p>
            <a:r>
              <a:rPr lang="en-US">
                <a:solidFill>
                  <a:srgbClr val="000000"/>
                </a:solidFill>
                <a:latin typeface="Calibri"/>
              </a:rPr>
              <a:t>Rank 1 = </a:t>
            </a:r>
            <a:r>
              <a:rPr lang="en-US">
                <a:solidFill>
                  <a:srgbClr val="ff0000"/>
                </a:solidFill>
                <a:latin typeface="Calibri"/>
              </a:rPr>
              <a:t>0.8</a:t>
            </a:r>
            <a:endParaRPr/>
          </a:p>
          <a:p>
            <a:pPr>
              <a:lnSpc>
                <a:spcPct val="100000"/>
              </a:lnSpc>
            </a:pPr>
            <a:r>
              <a:rPr lang="en-US">
                <a:solidFill>
                  <a:srgbClr val="000000"/>
                </a:solidFill>
                <a:latin typeface="Calibri"/>
              </a:rPr>
              <a:t>Rank 2 = </a:t>
            </a:r>
            <a:r>
              <a:rPr lang="en-US">
                <a:solidFill>
                  <a:srgbClr val="00b050"/>
                </a:solidFill>
                <a:latin typeface="Calibri"/>
              </a:rPr>
              <a:t>0.2</a:t>
            </a:r>
            <a:endParaRPr/>
          </a:p>
        </p:txBody>
      </p:sp>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3" name="CustomShape 1"/>
          <p:cNvSpPr/>
          <p:nvPr/>
        </p:nvSpPr>
        <p:spPr>
          <a:xfrm>
            <a:off x="457200" y="-1522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Weighted OWA</a:t>
            </a:r>
            <a:endParaRPr/>
          </a:p>
        </p:txBody>
      </p:sp>
      <p:graphicFrame>
        <p:nvGraphicFramePr>
          <p:cNvPr id="264" name="Table 2"/>
          <p:cNvGraphicFramePr/>
          <p:nvPr/>
        </p:nvGraphicFramePr>
        <p:xfrm>
          <a:off x="533520" y="1981080"/>
          <a:ext cx="8000280" cy="4578120"/>
        </p:xfrm>
        <a:graphic>
          <a:graphicData uri="http://schemas.openxmlformats.org/drawingml/2006/table">
            <a:tbl>
              <a:tblPr/>
              <a:tblGrid>
                <a:gridCol w="838080"/>
                <a:gridCol w="1143000"/>
                <a:gridCol w="1447560"/>
                <a:gridCol w="914400"/>
                <a:gridCol w="990360"/>
                <a:gridCol w="2667240"/>
              </a:tblGrid>
              <a:tr h="634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lang="en-US" sz="1100">
                          <a:solidFill>
                            <a:srgbClr val="ffffff"/>
                          </a:solidFill>
                          <a:latin typeface="Calibri"/>
                          <a:ea typeface="Calibri"/>
                        </a:rPr>
                        <a:t>Standardized Precipitation</a:t>
                      </a:r>
                      <a:endParaRPr/>
                    </a:p>
                  </a:txBody>
                  <a:tcPr/>
                </a:tc>
                <a:tc>
                  <a:txBody>
                    <a:bodyPr/>
                    <a:p>
                      <a:pPr algn="ctr">
                        <a:lnSpc>
                          <a:spcPct val="115000"/>
                        </a:lnSpc>
                      </a:pPr>
                      <a:r>
                        <a:rPr b="1" lang="en-US" sz="1100">
                          <a:solidFill>
                            <a:srgbClr val="ffffff"/>
                          </a:solidFill>
                          <a:latin typeface="Calibri"/>
                          <a:ea typeface="Calibri"/>
                        </a:rPr>
                        <a:t>Standardized People in Flood Plain</a:t>
                      </a:r>
                      <a:endParaRPr/>
                    </a:p>
                  </a:txBody>
                  <a:tcPr/>
                </a:tc>
                <a:tc>
                  <a:txBody>
                    <a:bodyPr/>
                    <a:p>
                      <a:pPr algn="ctr">
                        <a:lnSpc>
                          <a:spcPct val="115000"/>
                        </a:lnSpc>
                      </a:pPr>
                      <a:r>
                        <a:rPr b="1" lang="en-US" sz="1100">
                          <a:solidFill>
                            <a:srgbClr val="ffffff"/>
                          </a:solidFill>
                          <a:latin typeface="Calibri"/>
                          <a:ea typeface="Calibri"/>
                        </a:rPr>
                        <a:t>Weighted Precip</a:t>
                      </a:r>
                      <a:endParaRPr/>
                    </a:p>
                  </a:txBody>
                  <a:tcPr/>
                </a:tc>
                <a:tc>
                  <a:txBody>
                    <a:bodyPr/>
                    <a:p>
                      <a:pPr algn="ctr">
                        <a:lnSpc>
                          <a:spcPct val="115000"/>
                        </a:lnSpc>
                      </a:pPr>
                      <a:r>
                        <a:rPr b="1" lang="en-US" sz="1100">
                          <a:solidFill>
                            <a:srgbClr val="ffffff"/>
                          </a:solidFill>
                          <a:latin typeface="Calibri"/>
                          <a:ea typeface="Calibri"/>
                        </a:rPr>
                        <a:t>Weighted People</a:t>
                      </a:r>
                      <a:endParaRPr/>
                    </a:p>
                  </a:txBody>
                  <a:tcPr/>
                </a:tc>
                <a:tc>
                  <a:txBody>
                    <a:bodyPr/>
                    <a:p>
                      <a:pPr algn="ctr">
                        <a:lnSpc>
                          <a:spcPct val="115000"/>
                        </a:lnSpc>
                      </a:pPr>
                      <a:r>
                        <a:rPr b="1" lang="en-US" sz="1100">
                          <a:solidFill>
                            <a:srgbClr val="ffffff"/>
                          </a:solidFill>
                          <a:latin typeface="Calibri"/>
                          <a:ea typeface="Calibri"/>
                        </a:rPr>
                        <a:t>Weighted Ordered Weighted Average</a:t>
                      </a:r>
                      <a:endParaRPr/>
                    </a:p>
                  </a:txBody>
                  <a:tcPr/>
                </a:tc>
              </a:tr>
              <a:tr h="628200">
                <a:tc>
                  <a:txBody>
                    <a:bodyPr/>
                    <a:p>
                      <a:pPr algn="ctr">
                        <a:lnSpc>
                          <a:spcPct val="115000"/>
                        </a:lnSpc>
                      </a:pPr>
                      <a:r>
                        <a:rPr lang="en-US">
                          <a:solidFill>
                            <a:srgbClr val="000000"/>
                          </a:solidFill>
                          <a:latin typeface="Calibri"/>
                        </a:rPr>
                        <a:t>100</a:t>
                      </a:r>
                      <a:endParaRPr/>
                    </a:p>
                  </a:txBody>
                  <a:tcPr/>
                </a:tc>
                <a:tc>
                  <a:txBody>
                    <a:bodyPr/>
                    <a:p>
                      <a:pPr algn="ctr">
                        <a:lnSpc>
                          <a:spcPct val="115000"/>
                        </a:lnSpc>
                      </a:pPr>
                      <a:r>
                        <a:rPr lang="en-US">
                          <a:solidFill>
                            <a:srgbClr val="000000"/>
                          </a:solidFill>
                          <a:latin typeface="Calibri"/>
                        </a:rPr>
                        <a:t>0.1</a:t>
                      </a:r>
                      <a:endParaRPr/>
                    </a:p>
                  </a:txBody>
                  <a:tcPr/>
                </a:tc>
                <a:tc>
                  <a:txBody>
                    <a:bodyPr/>
                    <a:p>
                      <a:pPr algn="ctr">
                        <a:lnSpc>
                          <a:spcPct val="115000"/>
                        </a:lnSpc>
                      </a:pPr>
                      <a:r>
                        <a:rPr lang="en-US">
                          <a:solidFill>
                            <a:srgbClr val="000000"/>
                          </a:solidFill>
                          <a:latin typeface="Calibri"/>
                        </a:rPr>
                        <a:t>0.4</a:t>
                      </a:r>
                      <a:endParaRPr/>
                    </a:p>
                  </a:txBody>
                  <a:tcPr/>
                </a:tc>
                <a:tc>
                  <a:txBody>
                    <a:bodyPr/>
                    <a:p>
                      <a:pPr algn="ctr">
                        <a:lnSpc>
                          <a:spcPct val="100000"/>
                        </a:lnSpc>
                      </a:pPr>
                      <a:r>
                        <a:rPr lang="en-US">
                          <a:solidFill>
                            <a:srgbClr val="000000"/>
                          </a:solidFill>
                          <a:latin typeface="Calibri"/>
                        </a:rPr>
                        <a:t>.04</a:t>
                      </a:r>
                      <a:endParaRPr/>
                    </a:p>
                  </a:txBody>
                  <a:tcPr/>
                </a:tc>
                <a:tc>
                  <a:txBody>
                    <a:bodyPr/>
                    <a:p>
                      <a:pPr algn="ctr">
                        <a:lnSpc>
                          <a:spcPct val="100000"/>
                        </a:lnSpc>
                      </a:pPr>
                      <a:r>
                        <a:rPr lang="en-US">
                          <a:solidFill>
                            <a:srgbClr val="000000"/>
                          </a:solidFill>
                          <a:latin typeface="Calibri"/>
                        </a:rPr>
                        <a:t>.24</a:t>
                      </a:r>
                      <a:endParaRPr/>
                    </a:p>
                  </a:txBody>
                  <a:tcPr/>
                </a:tc>
                <a:tc>
                  <a:txBody>
                    <a:bodyPr/>
                    <a:p>
                      <a:pPr>
                        <a:lnSpc>
                          <a:spcPct val="100000"/>
                        </a:lnSpc>
                      </a:pPr>
                      <a:r>
                        <a:rPr lang="en-US">
                          <a:solidFill>
                            <a:srgbClr val="000000"/>
                          </a:solidFill>
                          <a:latin typeface="Calibri"/>
                        </a:rPr>
                        <a:t>=(.24 * </a:t>
                      </a:r>
                      <a:r>
                        <a:rPr lang="en-US">
                          <a:solidFill>
                            <a:srgbClr val="ff0000"/>
                          </a:solidFill>
                          <a:latin typeface="Calibri"/>
                        </a:rPr>
                        <a:t>0.8</a:t>
                      </a:r>
                      <a:r>
                        <a:rPr lang="en-US">
                          <a:solidFill>
                            <a:srgbClr val="000000"/>
                          </a:solidFill>
                          <a:latin typeface="Calibri"/>
                        </a:rPr>
                        <a:t>) + (.04 * </a:t>
                      </a:r>
                      <a:r>
                        <a:rPr lang="en-US">
                          <a:solidFill>
                            <a:srgbClr val="00b050"/>
                          </a:solidFill>
                          <a:latin typeface="Calibri"/>
                        </a:rPr>
                        <a:t>0.2</a:t>
                      </a:r>
                      <a:r>
                        <a:rPr lang="en-US">
                          <a:solidFill>
                            <a:srgbClr val="000000"/>
                          </a:solidFill>
                          <a:latin typeface="Calibri"/>
                        </a:rPr>
                        <a:t>)</a:t>
                      </a:r>
                      <a:endParaRPr/>
                    </a:p>
                  </a:txBody>
                  <a:tcPr/>
                </a:tc>
              </a:tr>
              <a:tr h="431640">
                <a:tc>
                  <a:txBody>
                    <a:bodyPr/>
                    <a:p>
                      <a:pPr algn="ctr">
                        <a:lnSpc>
                          <a:spcPct val="115000"/>
                        </a:lnSpc>
                      </a:pPr>
                      <a:r>
                        <a:rPr lang="en-US">
                          <a:solidFill>
                            <a:srgbClr val="000000"/>
                          </a:solidFill>
                          <a:latin typeface="Calibri"/>
                        </a:rPr>
                        <a:t>101</a:t>
                      </a:r>
                      <a:endParaRPr/>
                    </a:p>
                  </a:txBody>
                  <a:tcPr/>
                </a:tc>
                <a:tc>
                  <a:txBody>
                    <a:bodyPr/>
                    <a:p>
                      <a:pPr algn="ctr">
                        <a:lnSpc>
                          <a:spcPct val="115000"/>
                        </a:lnSpc>
                      </a:pPr>
                      <a:r>
                        <a:rPr lang="en-US">
                          <a:solidFill>
                            <a:srgbClr val="000000"/>
                          </a:solidFill>
                          <a:latin typeface="Calibri"/>
                        </a:rPr>
                        <a:t>0.5</a:t>
                      </a:r>
                      <a:endParaRPr/>
                    </a:p>
                  </a:txBody>
                  <a:tcPr/>
                </a:tc>
                <a:tc>
                  <a:txBody>
                    <a:bodyPr/>
                    <a:p>
                      <a:pPr algn="ctr">
                        <a:lnSpc>
                          <a:spcPct val="115000"/>
                        </a:lnSpc>
                      </a:pPr>
                      <a:r>
                        <a:rPr lang="en-US">
                          <a:solidFill>
                            <a:srgbClr val="000000"/>
                          </a:solidFill>
                          <a:latin typeface="Calibri"/>
                        </a:rPr>
                        <a:t>0.7</a:t>
                      </a:r>
                      <a:endParaRPr/>
                    </a:p>
                  </a:txBody>
                  <a:tcPr/>
                </a:tc>
                <a:tc>
                  <a:txBody>
                    <a:bodyPr/>
                    <a:p>
                      <a:pPr algn="ctr">
                        <a:lnSpc>
                          <a:spcPct val="100000"/>
                        </a:lnSpc>
                      </a:pPr>
                      <a:r>
                        <a:rPr lang="en-US">
                          <a:solidFill>
                            <a:srgbClr val="000000"/>
                          </a:solidFill>
                          <a:latin typeface="Calibri"/>
                        </a:rPr>
                        <a:t>.2</a:t>
                      </a:r>
                      <a:endParaRPr/>
                    </a:p>
                  </a:txBody>
                  <a:tcPr/>
                </a:tc>
                <a:tc>
                  <a:txBody>
                    <a:bodyPr/>
                    <a:p>
                      <a:pPr algn="ctr">
                        <a:lnSpc>
                          <a:spcPct val="100000"/>
                        </a:lnSpc>
                      </a:pPr>
                      <a:r>
                        <a:rPr lang="en-US">
                          <a:solidFill>
                            <a:srgbClr val="000000"/>
                          </a:solidFill>
                          <a:latin typeface="Calibri"/>
                        </a:rPr>
                        <a:t>.42</a:t>
                      </a:r>
                      <a:endParaRPr/>
                    </a:p>
                  </a:txBody>
                  <a:tcPr/>
                </a:tc>
                <a:tc>
                  <a:tcPr/>
                </a:tc>
              </a:tr>
              <a:tr h="431640">
                <a:tc>
                  <a:txBody>
                    <a:bodyPr/>
                    <a:p>
                      <a:pPr algn="ctr">
                        <a:lnSpc>
                          <a:spcPct val="115000"/>
                        </a:lnSpc>
                      </a:pPr>
                      <a:r>
                        <a:rPr lang="en-US">
                          <a:solidFill>
                            <a:srgbClr val="000000"/>
                          </a:solidFill>
                          <a:latin typeface="Calibri"/>
                        </a:rPr>
                        <a:t>102</a:t>
                      </a:r>
                      <a:endParaRPr/>
                    </a:p>
                  </a:txBody>
                  <a:tcPr/>
                </a:tc>
                <a:tc>
                  <a:txBody>
                    <a:bodyPr/>
                    <a:p>
                      <a:pPr algn="ctr">
                        <a:lnSpc>
                          <a:spcPct val="115000"/>
                        </a:lnSpc>
                      </a:pPr>
                      <a:r>
                        <a:rPr lang="en-US">
                          <a:solidFill>
                            <a:srgbClr val="000000"/>
                          </a:solidFill>
                          <a:latin typeface="Calibri"/>
                        </a:rPr>
                        <a:t>0.7</a:t>
                      </a:r>
                      <a:endParaRPr/>
                    </a:p>
                  </a:txBody>
                  <a:tcPr/>
                </a:tc>
                <a:tc>
                  <a:txBody>
                    <a:bodyPr/>
                    <a:p>
                      <a:pPr algn="ctr">
                        <a:lnSpc>
                          <a:spcPct val="115000"/>
                        </a:lnSpc>
                      </a:pPr>
                      <a:r>
                        <a:rPr lang="en-US">
                          <a:solidFill>
                            <a:srgbClr val="000000"/>
                          </a:solidFill>
                          <a:latin typeface="Calibri"/>
                        </a:rPr>
                        <a:t>0.5</a:t>
                      </a:r>
                      <a:endParaRPr/>
                    </a:p>
                  </a:txBody>
                  <a:tcPr/>
                </a:tc>
                <a:tc>
                  <a:txBody>
                    <a:bodyPr/>
                    <a:p>
                      <a:pPr algn="ctr">
                        <a:lnSpc>
                          <a:spcPct val="100000"/>
                        </a:lnSpc>
                      </a:pPr>
                      <a:r>
                        <a:rPr lang="en-US">
                          <a:solidFill>
                            <a:srgbClr val="000000"/>
                          </a:solidFill>
                          <a:latin typeface="Calibri"/>
                        </a:rPr>
                        <a:t>.28</a:t>
                      </a:r>
                      <a:endParaRPr/>
                    </a:p>
                  </a:txBody>
                  <a:tcPr/>
                </a:tc>
                <a:tc>
                  <a:txBody>
                    <a:bodyPr/>
                    <a:p>
                      <a:pPr algn="ctr">
                        <a:lnSpc>
                          <a:spcPct val="100000"/>
                        </a:lnSpc>
                      </a:pPr>
                      <a:r>
                        <a:rPr lang="en-US">
                          <a:solidFill>
                            <a:srgbClr val="000000"/>
                          </a:solidFill>
                          <a:latin typeface="Calibri"/>
                        </a:rPr>
                        <a:t>.3</a:t>
                      </a:r>
                      <a:endParaRPr/>
                    </a:p>
                  </a:txBody>
                  <a:tcPr/>
                </a:tc>
                <a:tc>
                  <a:tcPr/>
                </a:tc>
              </a:tr>
              <a:tr h="431640">
                <a:tc>
                  <a:txBody>
                    <a:bodyPr/>
                    <a:p>
                      <a:pPr algn="ctr">
                        <a:lnSpc>
                          <a:spcPct val="115000"/>
                        </a:lnSpc>
                      </a:pPr>
                      <a:r>
                        <a:rPr lang="en-US">
                          <a:solidFill>
                            <a:srgbClr val="000000"/>
                          </a:solidFill>
                          <a:latin typeface="Calibri"/>
                        </a:rPr>
                        <a:t>103</a:t>
                      </a:r>
                      <a:endParaRPr/>
                    </a:p>
                  </a:txBody>
                  <a:tcPr/>
                </a:tc>
                <a:tc>
                  <a:txBody>
                    <a:bodyPr/>
                    <a:p>
                      <a:pPr algn="ctr">
                        <a:lnSpc>
                          <a:spcPct val="115000"/>
                        </a:lnSpc>
                      </a:pPr>
                      <a:r>
                        <a:rPr lang="en-US">
                          <a:solidFill>
                            <a:srgbClr val="000000"/>
                          </a:solidFill>
                          <a:latin typeface="Calibri"/>
                        </a:rPr>
                        <a:t>0.8</a:t>
                      </a:r>
                      <a:endParaRPr/>
                    </a:p>
                  </a:txBody>
                  <a:tcPr/>
                </a:tc>
                <a:tc>
                  <a:txBody>
                    <a:bodyPr/>
                    <a:p>
                      <a:pPr algn="ctr">
                        <a:lnSpc>
                          <a:spcPct val="115000"/>
                        </a:lnSpc>
                      </a:pPr>
                      <a:r>
                        <a:rPr lang="en-US">
                          <a:solidFill>
                            <a:srgbClr val="000000"/>
                          </a:solidFill>
                          <a:latin typeface="Calibri"/>
                        </a:rPr>
                        <a:t>0.6</a:t>
                      </a:r>
                      <a:endParaRPr/>
                    </a:p>
                  </a:txBody>
                  <a:tcPr/>
                </a:tc>
                <a:tc>
                  <a:txBody>
                    <a:bodyPr/>
                    <a:p>
                      <a:pPr algn="ctr">
                        <a:lnSpc>
                          <a:spcPct val="100000"/>
                        </a:lnSpc>
                      </a:pPr>
                      <a:r>
                        <a:rPr lang="en-US">
                          <a:solidFill>
                            <a:srgbClr val="000000"/>
                          </a:solidFill>
                          <a:latin typeface="Calibri"/>
                        </a:rPr>
                        <a:t>.32</a:t>
                      </a:r>
                      <a:endParaRPr/>
                    </a:p>
                  </a:txBody>
                  <a:tcPr/>
                </a:tc>
                <a:tc>
                  <a:txBody>
                    <a:bodyPr/>
                    <a:p>
                      <a:pPr algn="ctr">
                        <a:lnSpc>
                          <a:spcPct val="100000"/>
                        </a:lnSpc>
                      </a:pPr>
                      <a:r>
                        <a:rPr lang="en-US">
                          <a:solidFill>
                            <a:srgbClr val="000000"/>
                          </a:solidFill>
                          <a:latin typeface="Calibri"/>
                        </a:rPr>
                        <a:t>.36</a:t>
                      </a:r>
                      <a:endParaRPr/>
                    </a:p>
                  </a:txBody>
                  <a:tcPr/>
                </a:tc>
                <a:tc>
                  <a:tcPr/>
                </a:tc>
              </a:tr>
              <a:tr h="431640">
                <a:tc>
                  <a:txBody>
                    <a:bodyPr/>
                    <a:p>
                      <a:pPr algn="ctr">
                        <a:lnSpc>
                          <a:spcPct val="115000"/>
                        </a:lnSpc>
                      </a:pPr>
                      <a:r>
                        <a:rPr lang="en-US">
                          <a:solidFill>
                            <a:srgbClr val="000000"/>
                          </a:solidFill>
                          <a:latin typeface="Calibri"/>
                        </a:rPr>
                        <a:t>201</a:t>
                      </a:r>
                      <a:endParaRPr/>
                    </a:p>
                  </a:txBody>
                  <a:tcPr/>
                </a:tc>
                <a:tc>
                  <a:txBody>
                    <a:bodyPr/>
                    <a:p>
                      <a:pPr algn="ctr">
                        <a:lnSpc>
                          <a:spcPct val="115000"/>
                        </a:lnSpc>
                      </a:pPr>
                      <a:r>
                        <a:rPr lang="en-US">
                          <a:solidFill>
                            <a:srgbClr val="000000"/>
                          </a:solidFill>
                          <a:latin typeface="Calibri"/>
                        </a:rPr>
                        <a:t>0.6</a:t>
                      </a:r>
                      <a:endParaRPr/>
                    </a:p>
                  </a:txBody>
                  <a:tcPr/>
                </a:tc>
                <a:tc>
                  <a:txBody>
                    <a:bodyPr/>
                    <a:p>
                      <a:pPr algn="ctr">
                        <a:lnSpc>
                          <a:spcPct val="115000"/>
                        </a:lnSpc>
                      </a:pPr>
                      <a:r>
                        <a:rPr lang="en-US">
                          <a:solidFill>
                            <a:srgbClr val="000000"/>
                          </a:solidFill>
                          <a:latin typeface="Calibri"/>
                        </a:rPr>
                        <a:t>0.8</a:t>
                      </a:r>
                      <a:endParaRPr/>
                    </a:p>
                  </a:txBody>
                  <a:tcPr/>
                </a:tc>
                <a:tc>
                  <a:txBody>
                    <a:bodyPr/>
                    <a:p>
                      <a:pPr algn="ctr">
                        <a:lnSpc>
                          <a:spcPct val="100000"/>
                        </a:lnSpc>
                      </a:pPr>
                      <a:r>
                        <a:rPr lang="en-US">
                          <a:solidFill>
                            <a:srgbClr val="000000"/>
                          </a:solidFill>
                          <a:latin typeface="Calibri"/>
                        </a:rPr>
                        <a:t>.24</a:t>
                      </a:r>
                      <a:endParaRPr/>
                    </a:p>
                  </a:txBody>
                  <a:tcPr/>
                </a:tc>
                <a:tc>
                  <a:txBody>
                    <a:bodyPr/>
                    <a:p>
                      <a:pPr algn="ctr">
                        <a:lnSpc>
                          <a:spcPct val="100000"/>
                        </a:lnSpc>
                      </a:pPr>
                      <a:r>
                        <a:rPr lang="en-US">
                          <a:solidFill>
                            <a:srgbClr val="000000"/>
                          </a:solidFill>
                          <a:latin typeface="Calibri"/>
                        </a:rPr>
                        <a:t>.48</a:t>
                      </a:r>
                      <a:endParaRPr/>
                    </a:p>
                  </a:txBody>
                  <a:tcPr/>
                </a:tc>
                <a:tc>
                  <a:tcPr/>
                </a:tc>
              </a:tr>
              <a:tr h="431640">
                <a:tc>
                  <a:txBody>
                    <a:bodyPr/>
                    <a:p>
                      <a:pPr algn="ctr">
                        <a:lnSpc>
                          <a:spcPct val="115000"/>
                        </a:lnSpc>
                      </a:pPr>
                      <a:r>
                        <a:rPr lang="en-US">
                          <a:solidFill>
                            <a:srgbClr val="000000"/>
                          </a:solidFill>
                          <a:latin typeface="Calibri"/>
                        </a:rPr>
                        <a:t>202</a:t>
                      </a:r>
                      <a:endParaRPr/>
                    </a:p>
                  </a:txBody>
                  <a:tcPr/>
                </a:tc>
                <a:tc>
                  <a:txBody>
                    <a:bodyPr/>
                    <a:p>
                      <a:pPr algn="ctr">
                        <a:lnSpc>
                          <a:spcPct val="115000"/>
                        </a:lnSpc>
                      </a:pPr>
                      <a:r>
                        <a:rPr lang="en-US">
                          <a:solidFill>
                            <a:srgbClr val="000000"/>
                          </a:solidFill>
                          <a:latin typeface="Calibri"/>
                        </a:rPr>
                        <a:t>0.4</a:t>
                      </a:r>
                      <a:endParaRPr/>
                    </a:p>
                  </a:txBody>
                  <a:tcPr/>
                </a:tc>
                <a:tc>
                  <a:txBody>
                    <a:bodyPr/>
                    <a:p>
                      <a:pPr algn="ctr">
                        <a:lnSpc>
                          <a:spcPct val="115000"/>
                        </a:lnSpc>
                      </a:pPr>
                      <a:r>
                        <a:rPr lang="en-US">
                          <a:solidFill>
                            <a:srgbClr val="000000"/>
                          </a:solidFill>
                          <a:latin typeface="Calibri"/>
                        </a:rPr>
                        <a:t>0.9</a:t>
                      </a:r>
                      <a:endParaRPr/>
                    </a:p>
                  </a:txBody>
                  <a:tcPr/>
                </a:tc>
                <a:tc>
                  <a:txBody>
                    <a:bodyPr/>
                    <a:p>
                      <a:pPr algn="ctr">
                        <a:lnSpc>
                          <a:spcPct val="100000"/>
                        </a:lnSpc>
                      </a:pPr>
                      <a:r>
                        <a:rPr lang="en-US">
                          <a:solidFill>
                            <a:srgbClr val="000000"/>
                          </a:solidFill>
                          <a:latin typeface="Calibri"/>
                        </a:rPr>
                        <a:t>.16</a:t>
                      </a:r>
                      <a:endParaRPr/>
                    </a:p>
                  </a:txBody>
                  <a:tcPr/>
                </a:tc>
                <a:tc>
                  <a:txBody>
                    <a:bodyPr/>
                    <a:p>
                      <a:pPr algn="ctr">
                        <a:lnSpc>
                          <a:spcPct val="100000"/>
                        </a:lnSpc>
                      </a:pPr>
                      <a:r>
                        <a:rPr lang="en-US">
                          <a:solidFill>
                            <a:srgbClr val="000000"/>
                          </a:solidFill>
                          <a:latin typeface="Calibri"/>
                        </a:rPr>
                        <a:t>.54</a:t>
                      </a:r>
                      <a:endParaRPr/>
                    </a:p>
                  </a:txBody>
                  <a:tcPr/>
                </a:tc>
                <a:tc>
                  <a:tcPr/>
                </a:tc>
              </a:tr>
              <a:tr h="431640">
                <a:tc>
                  <a:txBody>
                    <a:bodyPr/>
                    <a:p>
                      <a:pPr algn="ctr">
                        <a:lnSpc>
                          <a:spcPct val="115000"/>
                        </a:lnSpc>
                      </a:pPr>
                      <a:r>
                        <a:rPr lang="en-US">
                          <a:solidFill>
                            <a:srgbClr val="000000"/>
                          </a:solidFill>
                          <a:latin typeface="Calibri"/>
                        </a:rPr>
                        <a:t>203</a:t>
                      </a:r>
                      <a:endParaRPr/>
                    </a:p>
                  </a:txBody>
                  <a:tcPr/>
                </a:tc>
                <a:tc>
                  <a:txBody>
                    <a:bodyPr/>
                    <a:p>
                      <a:pPr algn="ctr">
                        <a:lnSpc>
                          <a:spcPct val="115000"/>
                        </a:lnSpc>
                      </a:pPr>
                      <a:r>
                        <a:rPr lang="en-US">
                          <a:solidFill>
                            <a:srgbClr val="000000"/>
                          </a:solidFill>
                          <a:latin typeface="Calibri"/>
                        </a:rPr>
                        <a:t>0.3</a:t>
                      </a:r>
                      <a:endParaRPr/>
                    </a:p>
                  </a:txBody>
                  <a:tcPr/>
                </a:tc>
                <a:tc>
                  <a:txBody>
                    <a:bodyPr/>
                    <a:p>
                      <a:pPr algn="ctr">
                        <a:lnSpc>
                          <a:spcPct val="115000"/>
                        </a:lnSpc>
                      </a:pPr>
                      <a:r>
                        <a:rPr lang="en-US">
                          <a:solidFill>
                            <a:srgbClr val="000000"/>
                          </a:solidFill>
                          <a:latin typeface="Calibri"/>
                        </a:rPr>
                        <a:t>1.0</a:t>
                      </a:r>
                      <a:endParaRPr/>
                    </a:p>
                  </a:txBody>
                  <a:tcPr/>
                </a:tc>
                <a:tc>
                  <a:txBody>
                    <a:bodyPr/>
                    <a:p>
                      <a:pPr algn="ctr">
                        <a:lnSpc>
                          <a:spcPct val="100000"/>
                        </a:lnSpc>
                      </a:pPr>
                      <a:r>
                        <a:rPr lang="en-US">
                          <a:solidFill>
                            <a:srgbClr val="000000"/>
                          </a:solidFill>
                          <a:latin typeface="Calibri"/>
                        </a:rPr>
                        <a:t>.12</a:t>
                      </a:r>
                      <a:endParaRPr/>
                    </a:p>
                  </a:txBody>
                  <a:tcPr/>
                </a:tc>
                <a:tc>
                  <a:txBody>
                    <a:bodyPr/>
                    <a:p>
                      <a:pPr algn="ctr">
                        <a:lnSpc>
                          <a:spcPct val="100000"/>
                        </a:lnSpc>
                      </a:pPr>
                      <a:r>
                        <a:rPr lang="en-US">
                          <a:solidFill>
                            <a:srgbClr val="000000"/>
                          </a:solidFill>
                          <a:latin typeface="Calibri"/>
                        </a:rPr>
                        <a:t>.6</a:t>
                      </a:r>
                      <a:endParaRPr/>
                    </a:p>
                  </a:txBody>
                  <a:tcPr/>
                </a:tc>
                <a:tc>
                  <a:tcPr/>
                </a:tc>
              </a:tr>
              <a:tr h="431640">
                <a:tc>
                  <a:txBody>
                    <a:bodyPr/>
                    <a:p>
                      <a:pPr algn="ctr">
                        <a:lnSpc>
                          <a:spcPct val="115000"/>
                        </a:lnSpc>
                      </a:pPr>
                      <a:r>
                        <a:rPr lang="en-US">
                          <a:solidFill>
                            <a:srgbClr val="000000"/>
                          </a:solidFill>
                          <a:latin typeface="Calibri"/>
                        </a:rPr>
                        <a:t>965</a:t>
                      </a:r>
                      <a:endParaRPr/>
                    </a:p>
                  </a:txBody>
                  <a:tcPr/>
                </a:tc>
                <a:tc>
                  <a:txBody>
                    <a:bodyPr/>
                    <a:p>
                      <a:pPr algn="ctr">
                        <a:lnSpc>
                          <a:spcPct val="115000"/>
                        </a:lnSpc>
                      </a:pPr>
                      <a:r>
                        <a:rPr lang="en-US">
                          <a:solidFill>
                            <a:srgbClr val="000000"/>
                          </a:solidFill>
                          <a:latin typeface="Calibri"/>
                        </a:rPr>
                        <a:t>0.2</a:t>
                      </a:r>
                      <a:endParaRPr/>
                    </a:p>
                  </a:txBody>
                  <a:tcPr/>
                </a:tc>
                <a:tc>
                  <a:txBody>
                    <a:bodyPr/>
                    <a:p>
                      <a:pPr algn="ctr">
                        <a:lnSpc>
                          <a:spcPct val="115000"/>
                        </a:lnSpc>
                      </a:pPr>
                      <a:r>
                        <a:rPr lang="en-US">
                          <a:solidFill>
                            <a:srgbClr val="000000"/>
                          </a:solidFill>
                          <a:latin typeface="Calibri"/>
                        </a:rPr>
                        <a:t>0.3</a:t>
                      </a:r>
                      <a:endParaRPr/>
                    </a:p>
                  </a:txBody>
                  <a:tcPr/>
                </a:tc>
                <a:tc>
                  <a:txBody>
                    <a:bodyPr/>
                    <a:p>
                      <a:pPr algn="ctr">
                        <a:lnSpc>
                          <a:spcPct val="100000"/>
                        </a:lnSpc>
                      </a:pPr>
                      <a:r>
                        <a:rPr lang="en-US">
                          <a:solidFill>
                            <a:srgbClr val="000000"/>
                          </a:solidFill>
                          <a:latin typeface="Calibri"/>
                        </a:rPr>
                        <a:t>.08</a:t>
                      </a:r>
                      <a:endParaRPr/>
                    </a:p>
                  </a:txBody>
                  <a:tcPr/>
                </a:tc>
                <a:tc>
                  <a:txBody>
                    <a:bodyPr/>
                    <a:p>
                      <a:pPr algn="ctr">
                        <a:lnSpc>
                          <a:spcPct val="100000"/>
                        </a:lnSpc>
                      </a:pPr>
                      <a:r>
                        <a:rPr lang="en-US">
                          <a:solidFill>
                            <a:srgbClr val="000000"/>
                          </a:solidFill>
                          <a:latin typeface="Calibri"/>
                        </a:rPr>
                        <a:t>.18</a:t>
                      </a:r>
                      <a:endParaRPr/>
                    </a:p>
                  </a:txBody>
                  <a:tcPr/>
                </a:tc>
                <a:tc>
                  <a:tcPr/>
                </a:tc>
              </a:tr>
              <a:tr h="431640">
                <a:tc>
                  <a:txBody>
                    <a:bodyPr/>
                    <a:p>
                      <a:pPr algn="ctr">
                        <a:lnSpc>
                          <a:spcPct val="115000"/>
                        </a:lnSpc>
                      </a:pPr>
                      <a:r>
                        <a:rPr lang="en-US">
                          <a:solidFill>
                            <a:srgbClr val="000000"/>
                          </a:solidFill>
                          <a:latin typeface="Calibri"/>
                        </a:rPr>
                        <a:t>1810</a:t>
                      </a:r>
                      <a:endParaRPr/>
                    </a:p>
                  </a:txBody>
                  <a:tcPr/>
                </a:tc>
                <a:tc>
                  <a:txBody>
                    <a:bodyPr/>
                    <a:p>
                      <a:pPr algn="ctr">
                        <a:lnSpc>
                          <a:spcPct val="115000"/>
                        </a:lnSpc>
                      </a:pPr>
                      <a:r>
                        <a:rPr lang="en-US">
                          <a:solidFill>
                            <a:srgbClr val="000000"/>
                          </a:solidFill>
                          <a:latin typeface="Calibri"/>
                        </a:rPr>
                        <a:t>1.0</a:t>
                      </a:r>
                      <a:endParaRPr/>
                    </a:p>
                  </a:txBody>
                  <a:tcPr/>
                </a:tc>
                <a:tc>
                  <a:txBody>
                    <a:bodyPr/>
                    <a:p>
                      <a:pPr algn="ctr">
                        <a:lnSpc>
                          <a:spcPct val="115000"/>
                        </a:lnSpc>
                      </a:pPr>
                      <a:r>
                        <a:rPr lang="en-US">
                          <a:solidFill>
                            <a:srgbClr val="000000"/>
                          </a:solidFill>
                          <a:latin typeface="Calibri"/>
                        </a:rPr>
                        <a:t>0.2</a:t>
                      </a:r>
                      <a:endParaRPr/>
                    </a:p>
                  </a:txBody>
                  <a:tcPr/>
                </a:tc>
                <a:tc>
                  <a:txBody>
                    <a:bodyPr/>
                    <a:p>
                      <a:pPr algn="ctr">
                        <a:lnSpc>
                          <a:spcPct val="100000"/>
                        </a:lnSpc>
                      </a:pPr>
                      <a:r>
                        <a:rPr lang="en-US">
                          <a:solidFill>
                            <a:srgbClr val="000000"/>
                          </a:solidFill>
                          <a:latin typeface="Calibri"/>
                        </a:rPr>
                        <a:t>.4</a:t>
                      </a:r>
                      <a:endParaRPr/>
                    </a:p>
                  </a:txBody>
                  <a:tcPr/>
                </a:tc>
                <a:tc>
                  <a:txBody>
                    <a:bodyPr/>
                    <a:p>
                      <a:pPr algn="ctr">
                        <a:lnSpc>
                          <a:spcPct val="100000"/>
                        </a:lnSpc>
                      </a:pPr>
                      <a:r>
                        <a:rPr lang="en-US">
                          <a:solidFill>
                            <a:srgbClr val="000000"/>
                          </a:solidFill>
                          <a:latin typeface="Calibri"/>
                        </a:rPr>
                        <a:t>.12</a:t>
                      </a:r>
                      <a:endParaRPr/>
                    </a:p>
                  </a:txBody>
                  <a:tcPr/>
                </a:tc>
                <a:tc>
                  <a:tcPr/>
                </a:tc>
              </a:tr>
              <a:tr h="360000">
                <a:tc>
                  <a:txBody>
                    <a:bodyPr/>
                    <a:p>
                      <a:pPr algn="ctr">
                        <a:lnSpc>
                          <a:spcPct val="115000"/>
                        </a:lnSpc>
                      </a:pPr>
                      <a:r>
                        <a:rPr lang="en-US">
                          <a:solidFill>
                            <a:srgbClr val="000000"/>
                          </a:solidFill>
                          <a:latin typeface="Calibri"/>
                        </a:rPr>
                        <a:t>1805</a:t>
                      </a:r>
                      <a:endParaRPr/>
                    </a:p>
                  </a:txBody>
                  <a:tcPr/>
                </a:tc>
                <a:tc>
                  <a:txBody>
                    <a:bodyPr/>
                    <a:p>
                      <a:pPr algn="ctr">
                        <a:lnSpc>
                          <a:spcPct val="115000"/>
                        </a:lnSpc>
                      </a:pPr>
                      <a:r>
                        <a:rPr lang="en-US">
                          <a:solidFill>
                            <a:srgbClr val="000000"/>
                          </a:solidFill>
                          <a:latin typeface="Calibri"/>
                        </a:rPr>
                        <a:t>0.9</a:t>
                      </a:r>
                      <a:endParaRPr/>
                    </a:p>
                  </a:txBody>
                  <a:tcPr/>
                </a:tc>
                <a:tc>
                  <a:txBody>
                    <a:bodyPr/>
                    <a:p>
                      <a:pPr algn="ctr">
                        <a:lnSpc>
                          <a:spcPct val="115000"/>
                        </a:lnSpc>
                      </a:pPr>
                      <a:r>
                        <a:rPr lang="en-US">
                          <a:solidFill>
                            <a:srgbClr val="000000"/>
                          </a:solidFill>
                          <a:latin typeface="Calibri"/>
                        </a:rPr>
                        <a:t>0.1</a:t>
                      </a:r>
                      <a:endParaRPr/>
                    </a:p>
                  </a:txBody>
                  <a:tcPr/>
                </a:tc>
                <a:tc>
                  <a:txBody>
                    <a:bodyPr/>
                    <a:p>
                      <a:pPr algn="ctr">
                        <a:lnSpc>
                          <a:spcPct val="100000"/>
                        </a:lnSpc>
                      </a:pPr>
                      <a:r>
                        <a:rPr lang="en-US">
                          <a:solidFill>
                            <a:srgbClr val="000000"/>
                          </a:solidFill>
                          <a:latin typeface="Calibri"/>
                        </a:rPr>
                        <a:t>.36</a:t>
                      </a:r>
                      <a:endParaRPr/>
                    </a:p>
                  </a:txBody>
                  <a:tcPr/>
                </a:tc>
                <a:tc>
                  <a:txBody>
                    <a:bodyPr/>
                    <a:p>
                      <a:pPr algn="ctr">
                        <a:lnSpc>
                          <a:spcPct val="100000"/>
                        </a:lnSpc>
                      </a:pPr>
                      <a:r>
                        <a:rPr lang="en-US">
                          <a:solidFill>
                            <a:srgbClr val="000000"/>
                          </a:solidFill>
                          <a:latin typeface="Calibri"/>
                        </a:rPr>
                        <a:t>.06</a:t>
                      </a:r>
                      <a:endParaRPr/>
                    </a:p>
                  </a:txBody>
                  <a:tcPr/>
                </a:tc>
                <a:tc>
                  <a:tcPr/>
                </a:tc>
              </a:tr>
            </a:tbl>
          </a:graphicData>
        </a:graphic>
      </p:graphicFrame>
      <p:sp>
        <p:nvSpPr>
          <p:cNvPr id="265" name="CustomShape 3"/>
          <p:cNvSpPr/>
          <p:nvPr/>
        </p:nvSpPr>
        <p:spPr>
          <a:xfrm>
            <a:off x="609480" y="914400"/>
            <a:ext cx="3276000" cy="912960"/>
          </a:xfrm>
          <a:prstGeom prst="rect">
            <a:avLst/>
          </a:prstGeom>
          <a:noFill/>
          <a:ln>
            <a:noFill/>
          </a:ln>
        </p:spPr>
        <p:txBody>
          <a:bodyPr lIns="90000" rIns="90000" tIns="45000" bIns="45000"/>
          <a:p>
            <a:r>
              <a:rPr b="1" lang="en-US" u="sng">
                <a:solidFill>
                  <a:srgbClr val="000000"/>
                </a:solidFill>
                <a:latin typeface="Calibri"/>
              </a:rPr>
              <a:t>Weights: </a:t>
            </a:r>
            <a:endParaRPr/>
          </a:p>
          <a:p>
            <a:r>
              <a:rPr lang="en-US">
                <a:solidFill>
                  <a:srgbClr val="000000"/>
                </a:solidFill>
                <a:latin typeface="Calibri"/>
              </a:rPr>
              <a:t>Precip = </a:t>
            </a:r>
            <a:r>
              <a:rPr lang="en-US">
                <a:solidFill>
                  <a:srgbClr val="00b0f0"/>
                </a:solidFill>
                <a:latin typeface="Calibri"/>
              </a:rPr>
              <a:t>0.4</a:t>
            </a:r>
            <a:endParaRPr/>
          </a:p>
          <a:p>
            <a:pPr>
              <a:lnSpc>
                <a:spcPct val="100000"/>
              </a:lnSpc>
            </a:pPr>
            <a:r>
              <a:rPr lang="en-US">
                <a:solidFill>
                  <a:srgbClr val="000000"/>
                </a:solidFill>
                <a:latin typeface="Calibri"/>
              </a:rPr>
              <a:t>People in Flood Plain = </a:t>
            </a:r>
            <a:r>
              <a:rPr lang="en-US">
                <a:solidFill>
                  <a:srgbClr val="ffc000"/>
                </a:solidFill>
                <a:latin typeface="Calibri"/>
              </a:rPr>
              <a:t>0.6</a:t>
            </a:r>
            <a:endParaRPr/>
          </a:p>
        </p:txBody>
      </p:sp>
      <p:sp>
        <p:nvSpPr>
          <p:cNvPr id="266" name="CustomShape 4"/>
          <p:cNvSpPr/>
          <p:nvPr/>
        </p:nvSpPr>
        <p:spPr>
          <a:xfrm>
            <a:off x="3855960" y="915480"/>
            <a:ext cx="3276000" cy="912960"/>
          </a:xfrm>
          <a:prstGeom prst="rect">
            <a:avLst/>
          </a:prstGeom>
          <a:noFill/>
          <a:ln>
            <a:noFill/>
          </a:ln>
        </p:spPr>
        <p:txBody>
          <a:bodyPr lIns="90000" rIns="90000" tIns="45000" bIns="45000"/>
          <a:p>
            <a:r>
              <a:rPr b="1" lang="en-US" u="sng">
                <a:solidFill>
                  <a:srgbClr val="ff0000"/>
                </a:solidFill>
                <a:latin typeface="Calibri"/>
              </a:rPr>
              <a:t>Rank </a:t>
            </a:r>
            <a:r>
              <a:rPr b="1" lang="en-US" u="sng">
                <a:solidFill>
                  <a:srgbClr val="000000"/>
                </a:solidFill>
                <a:latin typeface="Calibri"/>
              </a:rPr>
              <a:t>Weights: </a:t>
            </a:r>
            <a:endParaRPr/>
          </a:p>
          <a:p>
            <a:r>
              <a:rPr lang="en-US">
                <a:solidFill>
                  <a:srgbClr val="000000"/>
                </a:solidFill>
                <a:latin typeface="Calibri"/>
              </a:rPr>
              <a:t>Rank 1 = </a:t>
            </a:r>
            <a:r>
              <a:rPr lang="en-US">
                <a:solidFill>
                  <a:srgbClr val="ff0000"/>
                </a:solidFill>
                <a:latin typeface="Calibri"/>
              </a:rPr>
              <a:t>0.8</a:t>
            </a:r>
            <a:endParaRPr/>
          </a:p>
          <a:p>
            <a:pPr>
              <a:lnSpc>
                <a:spcPct val="100000"/>
              </a:lnSpc>
            </a:pPr>
            <a:r>
              <a:rPr lang="en-US">
                <a:solidFill>
                  <a:srgbClr val="000000"/>
                </a:solidFill>
                <a:latin typeface="Calibri"/>
              </a:rPr>
              <a:t>Rank 2 = </a:t>
            </a:r>
            <a:r>
              <a:rPr lang="en-US">
                <a:solidFill>
                  <a:srgbClr val="00b050"/>
                </a:solidFill>
                <a:latin typeface="Calibri"/>
              </a:rPr>
              <a:t>0.2</a:t>
            </a:r>
            <a:endParaRPr/>
          </a:p>
        </p:txBody>
      </p:sp>
      <p:sp>
        <p:nvSpPr>
          <p:cNvPr id="267" name="CustomShape 5"/>
          <p:cNvSpPr/>
          <p:nvPr/>
        </p:nvSpPr>
        <p:spPr>
          <a:xfrm>
            <a:off x="-152280" y="3200400"/>
            <a:ext cx="6095160" cy="532800"/>
          </a:xfrm>
          <a:prstGeom prst="ellipse">
            <a:avLst/>
          </a:prstGeom>
          <a:noFill/>
          <a:ln w="38160">
            <a:solidFill>
              <a:srgbClr val="ff0000"/>
            </a:solidFill>
            <a:round/>
          </a:ln>
        </p:spPr>
      </p:sp>
      <p:sp>
        <p:nvSpPr>
          <p:cNvPr id="268" name="CustomShape 6"/>
          <p:cNvSpPr/>
          <p:nvPr/>
        </p:nvSpPr>
        <p:spPr>
          <a:xfrm>
            <a:off x="5913360" y="3291840"/>
            <a:ext cx="3047400" cy="3381120"/>
          </a:xfrm>
          <a:prstGeom prst="rect">
            <a:avLst/>
          </a:prstGeom>
          <a:solidFill>
            <a:srgbClr val="ffffff"/>
          </a:solidFill>
          <a:ln w="38160">
            <a:solidFill>
              <a:srgbClr val="000000"/>
            </a:solidFill>
            <a:round/>
          </a:ln>
        </p:spPr>
        <p:txBody>
          <a:bodyPr lIns="90000" rIns="90000" tIns="45000" bIns="45000"/>
          <a:p>
            <a:pPr>
              <a:lnSpc>
                <a:spcPct val="100000"/>
              </a:lnSpc>
            </a:pPr>
            <a:r>
              <a:rPr lang="en-US">
                <a:solidFill>
                  <a:srgbClr val="000000"/>
                </a:solidFill>
                <a:latin typeface="Calibri"/>
              </a:rPr>
              <a:t>In WOWA it is important to apply the weights FIRST, then rank for the rank weights SECOND.  Look at this example: if you applied rank weights before weighting, you would get a different ranking of attributes than you do after you apply the weights.</a:t>
            </a:r>
            <a:endParaRPr/>
          </a:p>
        </p:txBody>
      </p:sp>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9" name="CustomShape 1"/>
          <p:cNvSpPr/>
          <p:nvPr/>
        </p:nvSpPr>
        <p:spPr>
          <a:xfrm>
            <a:off x="457200" y="-1522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Comparing All Results</a:t>
            </a:r>
            <a:endParaRPr/>
          </a:p>
        </p:txBody>
      </p:sp>
      <p:graphicFrame>
        <p:nvGraphicFramePr>
          <p:cNvPr id="270" name="Table 2"/>
          <p:cNvGraphicFramePr/>
          <p:nvPr/>
        </p:nvGraphicFramePr>
        <p:xfrm>
          <a:off x="609480" y="1981080"/>
          <a:ext cx="7009560" cy="4771080"/>
        </p:xfrm>
        <a:graphic>
          <a:graphicData uri="http://schemas.openxmlformats.org/drawingml/2006/table">
            <a:tbl>
              <a:tblPr/>
              <a:tblGrid>
                <a:gridCol w="951840"/>
                <a:gridCol w="1038240"/>
                <a:gridCol w="1057320"/>
                <a:gridCol w="1143000"/>
                <a:gridCol w="1143000"/>
                <a:gridCol w="1676520"/>
              </a:tblGrid>
              <a:tr h="872280">
                <a:tc>
                  <a:txBody>
                    <a:bodyPr/>
                    <a:p>
                      <a:pPr>
                        <a:lnSpc>
                          <a:spcPct val="115000"/>
                        </a:lnSpc>
                      </a:pPr>
                      <a:r>
                        <a:rPr b="1" lang="en-US" sz="1100">
                          <a:solidFill>
                            <a:srgbClr val="ffffff"/>
                          </a:solidFill>
                          <a:latin typeface="Calibri"/>
                          <a:ea typeface="Calibri"/>
                        </a:rPr>
                        <a:t>HUC ID</a:t>
                      </a:r>
                      <a:endParaRPr/>
                    </a:p>
                  </a:txBody>
                  <a:tcPr/>
                </a:tc>
                <a:tc>
                  <a:txBody>
                    <a:bodyPr/>
                    <a:p>
                      <a:pPr>
                        <a:lnSpc>
                          <a:spcPct val="115000"/>
                        </a:lnSpc>
                      </a:pPr>
                      <a:r>
                        <a:rPr b="1" lang="en-US" sz="1100">
                          <a:solidFill>
                            <a:srgbClr val="ffffff"/>
                          </a:solidFill>
                          <a:latin typeface="Calibri"/>
                          <a:ea typeface="Calibri"/>
                        </a:rPr>
                        <a:t>Standardized Precipitation</a:t>
                      </a:r>
                      <a:endParaRPr/>
                    </a:p>
                  </a:txBody>
                  <a:tcPr/>
                </a:tc>
                <a:tc>
                  <a:txBody>
                    <a:bodyPr/>
                    <a:p>
                      <a:pPr>
                        <a:lnSpc>
                          <a:spcPct val="115000"/>
                        </a:lnSpc>
                      </a:pPr>
                      <a:r>
                        <a:rPr b="1" lang="en-US" sz="1100">
                          <a:solidFill>
                            <a:srgbClr val="ffffff"/>
                          </a:solidFill>
                          <a:latin typeface="Calibri"/>
                          <a:ea typeface="Calibri"/>
                        </a:rPr>
                        <a:t>Standardized People in Flood Plain</a:t>
                      </a:r>
                      <a:endParaRPr/>
                    </a:p>
                  </a:txBody>
                  <a:tcPr/>
                </a:tc>
                <a:tc>
                  <a:txBody>
                    <a:bodyPr/>
                    <a:p>
                      <a:pPr>
                        <a:lnSpc>
                          <a:spcPct val="115000"/>
                        </a:lnSpc>
                      </a:pPr>
                      <a:r>
                        <a:rPr b="1" lang="en-US" sz="1100">
                          <a:solidFill>
                            <a:srgbClr val="ffffff"/>
                          </a:solidFill>
                          <a:latin typeface="Calibri"/>
                          <a:ea typeface="Calibri"/>
                        </a:rPr>
                        <a:t>WLC</a:t>
                      </a:r>
                      <a:endParaRPr/>
                    </a:p>
                  </a:txBody>
                  <a:tcPr/>
                </a:tc>
                <a:tc>
                  <a:txBody>
                    <a:bodyPr/>
                    <a:p>
                      <a:pPr>
                        <a:lnSpc>
                          <a:spcPct val="115000"/>
                        </a:lnSpc>
                      </a:pPr>
                      <a:r>
                        <a:rPr b="1" lang="en-US" sz="1100">
                          <a:solidFill>
                            <a:srgbClr val="ffffff"/>
                          </a:solidFill>
                          <a:latin typeface="Calibri"/>
                          <a:ea typeface="Calibri"/>
                        </a:rPr>
                        <a:t>OWA</a:t>
                      </a:r>
                      <a:endParaRPr/>
                    </a:p>
                  </a:txBody>
                  <a:tcPr/>
                </a:tc>
                <a:tc>
                  <a:txBody>
                    <a:bodyPr/>
                    <a:p>
                      <a:pPr>
                        <a:lnSpc>
                          <a:spcPct val="115000"/>
                        </a:lnSpc>
                      </a:pPr>
                      <a:r>
                        <a:rPr b="1" lang="en-US" sz="1100">
                          <a:solidFill>
                            <a:srgbClr val="ffffff"/>
                          </a:solidFill>
                          <a:latin typeface="Calibri"/>
                          <a:ea typeface="Calibri"/>
                        </a:rPr>
                        <a:t>WOWA</a:t>
                      </a:r>
                      <a:endParaRPr/>
                    </a:p>
                  </a:txBody>
                  <a:tcPr/>
                </a:tc>
              </a:tr>
              <a:tr h="381240">
                <a:tc>
                  <a:txBody>
                    <a:bodyPr/>
                    <a:p>
                      <a:pPr>
                        <a:lnSpc>
                          <a:spcPct val="115000"/>
                        </a:lnSpc>
                      </a:pPr>
                      <a:r>
                        <a:rPr lang="en-US">
                          <a:solidFill>
                            <a:srgbClr val="000000"/>
                          </a:solidFill>
                          <a:latin typeface="Calibri"/>
                        </a:rPr>
                        <a:t>100</a:t>
                      </a:r>
                      <a:endParaRPr/>
                    </a:p>
                  </a:txBody>
                  <a:tcPr/>
                </a:tc>
                <a:tc>
                  <a:txBody>
                    <a:bodyPr/>
                    <a:p>
                      <a:pPr>
                        <a:lnSpc>
                          <a:spcPct val="115000"/>
                        </a:lnSpc>
                      </a:pPr>
                      <a:r>
                        <a:rPr lang="en-US">
                          <a:solidFill>
                            <a:srgbClr val="000000"/>
                          </a:solidFill>
                          <a:latin typeface="Calibri"/>
                        </a:rPr>
                        <a:t>0.1</a:t>
                      </a:r>
                      <a:endParaRPr/>
                    </a:p>
                  </a:txBody>
                  <a:tcPr/>
                </a:tc>
                <a:tc>
                  <a:txBody>
                    <a:bodyPr/>
                    <a:p>
                      <a:pPr>
                        <a:lnSpc>
                          <a:spcPct val="115000"/>
                        </a:lnSpc>
                      </a:pPr>
                      <a:r>
                        <a:rPr lang="en-US">
                          <a:solidFill>
                            <a:srgbClr val="000000"/>
                          </a:solidFill>
                          <a:latin typeface="Calibri"/>
                        </a:rPr>
                        <a:t>0.4</a:t>
                      </a:r>
                      <a:endParaRPr/>
                    </a:p>
                  </a:txBody>
                  <a:tcPr/>
                </a:tc>
                <a:tc>
                  <a:txBody>
                    <a:bodyPr/>
                    <a:p>
                      <a:pPr>
                        <a:lnSpc>
                          <a:spcPct val="100000"/>
                        </a:lnSpc>
                      </a:pPr>
                      <a:r>
                        <a:rPr lang="en-US">
                          <a:solidFill>
                            <a:srgbClr val="000000"/>
                          </a:solidFill>
                          <a:latin typeface="Calibri"/>
                        </a:rPr>
                        <a:t>0.28</a:t>
                      </a:r>
                      <a:endParaRPr/>
                    </a:p>
                  </a:txBody>
                  <a:tcPr/>
                </a:tc>
                <a:tc>
                  <a:txBody>
                    <a:bodyPr/>
                    <a:p>
                      <a:pPr>
                        <a:lnSpc>
                          <a:spcPct val="100000"/>
                        </a:lnSpc>
                      </a:pPr>
                      <a:r>
                        <a:rPr lang="en-US">
                          <a:solidFill>
                            <a:srgbClr val="000000"/>
                          </a:solidFill>
                          <a:latin typeface="Calibri"/>
                        </a:rPr>
                        <a:t>0.34</a:t>
                      </a:r>
                      <a:endParaRPr/>
                    </a:p>
                  </a:txBody>
                  <a:tcPr/>
                </a:tc>
                <a:tc>
                  <a:txBody>
                    <a:bodyPr/>
                    <a:p>
                      <a:pPr>
                        <a:lnSpc>
                          <a:spcPct val="100000"/>
                        </a:lnSpc>
                      </a:pPr>
                      <a:r>
                        <a:rPr lang="en-US">
                          <a:solidFill>
                            <a:srgbClr val="000000"/>
                          </a:solidFill>
                          <a:latin typeface="Calibri"/>
                        </a:rPr>
                        <a:t>.2</a:t>
                      </a:r>
                      <a:endParaRPr/>
                    </a:p>
                  </a:txBody>
                  <a:tcPr/>
                </a:tc>
              </a:tr>
              <a:tr h="381240">
                <a:tc>
                  <a:txBody>
                    <a:bodyPr/>
                    <a:p>
                      <a:pPr>
                        <a:lnSpc>
                          <a:spcPct val="115000"/>
                        </a:lnSpc>
                      </a:pPr>
                      <a:r>
                        <a:rPr lang="en-US">
                          <a:solidFill>
                            <a:srgbClr val="000000"/>
                          </a:solidFill>
                          <a:latin typeface="Calibri"/>
                        </a:rPr>
                        <a:t>101</a:t>
                      </a:r>
                      <a:endParaRPr/>
                    </a:p>
                  </a:txBody>
                  <a:tcPr/>
                </a:tc>
                <a:tc>
                  <a:txBody>
                    <a:bodyPr/>
                    <a:p>
                      <a:pPr>
                        <a:lnSpc>
                          <a:spcPct val="115000"/>
                        </a:lnSpc>
                      </a:pPr>
                      <a:r>
                        <a:rPr lang="en-US">
                          <a:solidFill>
                            <a:srgbClr val="000000"/>
                          </a:solidFill>
                          <a:latin typeface="Calibri"/>
                        </a:rPr>
                        <a:t>0.5</a:t>
                      </a:r>
                      <a:endParaRPr/>
                    </a:p>
                  </a:txBody>
                  <a:tcPr/>
                </a:tc>
                <a:tc>
                  <a:txBody>
                    <a:bodyPr/>
                    <a:p>
                      <a:pPr>
                        <a:lnSpc>
                          <a:spcPct val="115000"/>
                        </a:lnSpc>
                      </a:pPr>
                      <a:r>
                        <a:rPr lang="en-US">
                          <a:solidFill>
                            <a:srgbClr val="000000"/>
                          </a:solidFill>
                          <a:latin typeface="Calibri"/>
                        </a:rPr>
                        <a:t>0.7</a:t>
                      </a:r>
                      <a:endParaRPr/>
                    </a:p>
                  </a:txBody>
                  <a:tcPr/>
                </a:tc>
                <a:tc>
                  <a:txBody>
                    <a:bodyPr/>
                    <a:p>
                      <a:pPr>
                        <a:lnSpc>
                          <a:spcPct val="100000"/>
                        </a:lnSpc>
                      </a:pPr>
                      <a:r>
                        <a:rPr lang="en-US">
                          <a:solidFill>
                            <a:srgbClr val="000000"/>
                          </a:solidFill>
                          <a:latin typeface="Calibri"/>
                        </a:rPr>
                        <a:t>0.62</a:t>
                      </a:r>
                      <a:endParaRPr/>
                    </a:p>
                  </a:txBody>
                  <a:tcPr/>
                </a:tc>
                <a:tc>
                  <a:txBody>
                    <a:bodyPr/>
                    <a:p>
                      <a:pPr>
                        <a:lnSpc>
                          <a:spcPct val="100000"/>
                        </a:lnSpc>
                      </a:pPr>
                      <a:r>
                        <a:rPr lang="en-US">
                          <a:solidFill>
                            <a:srgbClr val="000000"/>
                          </a:solidFill>
                          <a:latin typeface="Calibri"/>
                        </a:rPr>
                        <a:t>0.66</a:t>
                      </a:r>
                      <a:endParaRPr/>
                    </a:p>
                  </a:txBody>
                  <a:tcPr/>
                </a:tc>
                <a:tc>
                  <a:txBody>
                    <a:bodyPr/>
                    <a:p>
                      <a:pPr>
                        <a:lnSpc>
                          <a:spcPct val="100000"/>
                        </a:lnSpc>
                      </a:pPr>
                      <a:r>
                        <a:rPr lang="en-US">
                          <a:solidFill>
                            <a:srgbClr val="000000"/>
                          </a:solidFill>
                          <a:latin typeface="Calibri"/>
                        </a:rPr>
                        <a:t>.37</a:t>
                      </a:r>
                      <a:endParaRPr/>
                    </a:p>
                  </a:txBody>
                  <a:tcPr/>
                </a:tc>
              </a:tr>
              <a:tr h="381240">
                <a:tc>
                  <a:txBody>
                    <a:bodyPr/>
                    <a:p>
                      <a:pPr>
                        <a:lnSpc>
                          <a:spcPct val="115000"/>
                        </a:lnSpc>
                      </a:pPr>
                      <a:r>
                        <a:rPr lang="en-US">
                          <a:solidFill>
                            <a:srgbClr val="000000"/>
                          </a:solidFill>
                          <a:latin typeface="Calibri"/>
                        </a:rPr>
                        <a:t>102</a:t>
                      </a:r>
                      <a:endParaRPr/>
                    </a:p>
                  </a:txBody>
                  <a:tcPr/>
                </a:tc>
                <a:tc>
                  <a:txBody>
                    <a:bodyPr/>
                    <a:p>
                      <a:pPr>
                        <a:lnSpc>
                          <a:spcPct val="115000"/>
                        </a:lnSpc>
                      </a:pPr>
                      <a:r>
                        <a:rPr lang="en-US">
                          <a:solidFill>
                            <a:srgbClr val="000000"/>
                          </a:solidFill>
                          <a:latin typeface="Calibri"/>
                        </a:rPr>
                        <a:t>0.7</a:t>
                      </a:r>
                      <a:endParaRPr/>
                    </a:p>
                  </a:txBody>
                  <a:tcPr/>
                </a:tc>
                <a:tc>
                  <a:txBody>
                    <a:bodyPr/>
                    <a:p>
                      <a:pPr>
                        <a:lnSpc>
                          <a:spcPct val="115000"/>
                        </a:lnSpc>
                      </a:pPr>
                      <a:r>
                        <a:rPr lang="en-US">
                          <a:solidFill>
                            <a:srgbClr val="000000"/>
                          </a:solidFill>
                          <a:latin typeface="Calibri"/>
                        </a:rPr>
                        <a:t>0.5</a:t>
                      </a:r>
                      <a:endParaRPr/>
                    </a:p>
                  </a:txBody>
                  <a:tcPr/>
                </a:tc>
                <a:tc>
                  <a:txBody>
                    <a:bodyPr/>
                    <a:p>
                      <a:pPr>
                        <a:lnSpc>
                          <a:spcPct val="100000"/>
                        </a:lnSpc>
                      </a:pPr>
                      <a:r>
                        <a:rPr lang="en-US">
                          <a:solidFill>
                            <a:srgbClr val="000000"/>
                          </a:solidFill>
                          <a:latin typeface="Calibri"/>
                        </a:rPr>
                        <a:t>0.58</a:t>
                      </a:r>
                      <a:endParaRPr/>
                    </a:p>
                  </a:txBody>
                  <a:tcPr/>
                </a:tc>
                <a:tc>
                  <a:txBody>
                    <a:bodyPr/>
                    <a:p>
                      <a:pPr>
                        <a:lnSpc>
                          <a:spcPct val="100000"/>
                        </a:lnSpc>
                      </a:pPr>
                      <a:r>
                        <a:rPr lang="en-US">
                          <a:solidFill>
                            <a:srgbClr val="000000"/>
                          </a:solidFill>
                          <a:latin typeface="Calibri"/>
                        </a:rPr>
                        <a:t>0.66</a:t>
                      </a:r>
                      <a:endParaRPr/>
                    </a:p>
                  </a:txBody>
                  <a:tcPr/>
                </a:tc>
                <a:tc>
                  <a:txBody>
                    <a:bodyPr/>
                    <a:p>
                      <a:pPr>
                        <a:lnSpc>
                          <a:spcPct val="100000"/>
                        </a:lnSpc>
                      </a:pPr>
                      <a:r>
                        <a:rPr lang="en-US">
                          <a:solidFill>
                            <a:srgbClr val="000000"/>
                          </a:solidFill>
                          <a:latin typeface="Calibri"/>
                        </a:rPr>
                        <a:t>.29</a:t>
                      </a:r>
                      <a:endParaRPr/>
                    </a:p>
                  </a:txBody>
                  <a:tcPr/>
                </a:tc>
              </a:tr>
              <a:tr h="381240">
                <a:tc>
                  <a:txBody>
                    <a:bodyPr/>
                    <a:p>
                      <a:pPr>
                        <a:lnSpc>
                          <a:spcPct val="115000"/>
                        </a:lnSpc>
                      </a:pPr>
                      <a:r>
                        <a:rPr lang="en-US">
                          <a:solidFill>
                            <a:srgbClr val="000000"/>
                          </a:solidFill>
                          <a:latin typeface="Calibri"/>
                        </a:rPr>
                        <a:t>103</a:t>
                      </a:r>
                      <a:endParaRPr/>
                    </a:p>
                  </a:txBody>
                  <a:tcPr/>
                </a:tc>
                <a:tc>
                  <a:txBody>
                    <a:bodyPr/>
                    <a:p>
                      <a:pPr>
                        <a:lnSpc>
                          <a:spcPct val="115000"/>
                        </a:lnSpc>
                      </a:pPr>
                      <a:r>
                        <a:rPr lang="en-US">
                          <a:solidFill>
                            <a:srgbClr val="000000"/>
                          </a:solidFill>
                          <a:latin typeface="Calibri"/>
                        </a:rPr>
                        <a:t>0.8</a:t>
                      </a:r>
                      <a:endParaRPr/>
                    </a:p>
                  </a:txBody>
                  <a:tcPr/>
                </a:tc>
                <a:tc>
                  <a:txBody>
                    <a:bodyPr/>
                    <a:p>
                      <a:pPr>
                        <a:lnSpc>
                          <a:spcPct val="115000"/>
                        </a:lnSpc>
                      </a:pPr>
                      <a:r>
                        <a:rPr lang="en-US">
                          <a:solidFill>
                            <a:srgbClr val="000000"/>
                          </a:solidFill>
                          <a:latin typeface="Calibri"/>
                        </a:rPr>
                        <a:t>0.6</a:t>
                      </a:r>
                      <a:endParaRPr/>
                    </a:p>
                  </a:txBody>
                  <a:tcPr/>
                </a:tc>
                <a:tc>
                  <a:txBody>
                    <a:bodyPr/>
                    <a:p>
                      <a:pPr>
                        <a:lnSpc>
                          <a:spcPct val="100000"/>
                        </a:lnSpc>
                      </a:pPr>
                      <a:r>
                        <a:rPr lang="en-US">
                          <a:solidFill>
                            <a:srgbClr val="000000"/>
                          </a:solidFill>
                          <a:latin typeface="Calibri"/>
                        </a:rPr>
                        <a:t>0.68</a:t>
                      </a:r>
                      <a:endParaRPr/>
                    </a:p>
                  </a:txBody>
                  <a:tcPr/>
                </a:tc>
                <a:tc>
                  <a:txBody>
                    <a:bodyPr/>
                    <a:p>
                      <a:pPr>
                        <a:lnSpc>
                          <a:spcPct val="100000"/>
                        </a:lnSpc>
                      </a:pPr>
                      <a:r>
                        <a:rPr lang="en-US">
                          <a:solidFill>
                            <a:srgbClr val="000000"/>
                          </a:solidFill>
                          <a:latin typeface="Calibri"/>
                        </a:rPr>
                        <a:t>0.76</a:t>
                      </a:r>
                      <a:endParaRPr/>
                    </a:p>
                  </a:txBody>
                  <a:tcPr/>
                </a:tc>
                <a:tc>
                  <a:txBody>
                    <a:bodyPr/>
                    <a:p>
                      <a:pPr>
                        <a:lnSpc>
                          <a:spcPct val="100000"/>
                        </a:lnSpc>
                      </a:pPr>
                      <a:r>
                        <a:rPr lang="en-US">
                          <a:solidFill>
                            <a:srgbClr val="000000"/>
                          </a:solidFill>
                          <a:latin typeface="Calibri"/>
                        </a:rPr>
                        <a:t>.35</a:t>
                      </a:r>
                      <a:endParaRPr/>
                    </a:p>
                  </a:txBody>
                  <a:tcPr/>
                </a:tc>
              </a:tr>
              <a:tr h="381240">
                <a:tc>
                  <a:txBody>
                    <a:bodyPr/>
                    <a:p>
                      <a:pPr>
                        <a:lnSpc>
                          <a:spcPct val="115000"/>
                        </a:lnSpc>
                      </a:pPr>
                      <a:r>
                        <a:rPr lang="en-US">
                          <a:solidFill>
                            <a:srgbClr val="000000"/>
                          </a:solidFill>
                          <a:latin typeface="Calibri"/>
                        </a:rPr>
                        <a:t>201</a:t>
                      </a:r>
                      <a:endParaRPr/>
                    </a:p>
                  </a:txBody>
                  <a:tcPr/>
                </a:tc>
                <a:tc>
                  <a:txBody>
                    <a:bodyPr/>
                    <a:p>
                      <a:pPr>
                        <a:lnSpc>
                          <a:spcPct val="115000"/>
                        </a:lnSpc>
                      </a:pPr>
                      <a:r>
                        <a:rPr lang="en-US">
                          <a:solidFill>
                            <a:srgbClr val="000000"/>
                          </a:solidFill>
                          <a:latin typeface="Calibri"/>
                        </a:rPr>
                        <a:t>0.6</a:t>
                      </a:r>
                      <a:endParaRPr/>
                    </a:p>
                  </a:txBody>
                  <a:tcPr/>
                </a:tc>
                <a:tc>
                  <a:txBody>
                    <a:bodyPr/>
                    <a:p>
                      <a:pPr>
                        <a:lnSpc>
                          <a:spcPct val="115000"/>
                        </a:lnSpc>
                      </a:pPr>
                      <a:r>
                        <a:rPr lang="en-US">
                          <a:solidFill>
                            <a:srgbClr val="000000"/>
                          </a:solidFill>
                          <a:latin typeface="Calibri"/>
                        </a:rPr>
                        <a:t>0.8</a:t>
                      </a:r>
                      <a:endParaRPr/>
                    </a:p>
                  </a:txBody>
                  <a:tcPr/>
                </a:tc>
                <a:tc>
                  <a:txBody>
                    <a:bodyPr/>
                    <a:p>
                      <a:pPr>
                        <a:lnSpc>
                          <a:spcPct val="100000"/>
                        </a:lnSpc>
                      </a:pPr>
                      <a:r>
                        <a:rPr lang="en-US">
                          <a:solidFill>
                            <a:srgbClr val="000000"/>
                          </a:solidFill>
                          <a:latin typeface="Calibri"/>
                        </a:rPr>
                        <a:t>0.72</a:t>
                      </a:r>
                      <a:endParaRPr/>
                    </a:p>
                  </a:txBody>
                  <a:tcPr/>
                </a:tc>
                <a:tc>
                  <a:txBody>
                    <a:bodyPr/>
                    <a:p>
                      <a:pPr>
                        <a:lnSpc>
                          <a:spcPct val="100000"/>
                        </a:lnSpc>
                      </a:pPr>
                      <a:r>
                        <a:rPr lang="en-US">
                          <a:solidFill>
                            <a:srgbClr val="000000"/>
                          </a:solidFill>
                          <a:latin typeface="Calibri"/>
                        </a:rPr>
                        <a:t>0.76</a:t>
                      </a:r>
                      <a:endParaRPr/>
                    </a:p>
                  </a:txBody>
                  <a:tcPr/>
                </a:tc>
                <a:tc>
                  <a:txBody>
                    <a:bodyPr/>
                    <a:p>
                      <a:pPr>
                        <a:lnSpc>
                          <a:spcPct val="100000"/>
                        </a:lnSpc>
                      </a:pPr>
                      <a:r>
                        <a:rPr lang="en-US">
                          <a:solidFill>
                            <a:srgbClr val="000000"/>
                          </a:solidFill>
                          <a:latin typeface="Calibri"/>
                        </a:rPr>
                        <a:t>.43</a:t>
                      </a:r>
                      <a:endParaRPr/>
                    </a:p>
                  </a:txBody>
                  <a:tcPr/>
                </a:tc>
              </a:tr>
              <a:tr h="381240">
                <a:tc>
                  <a:txBody>
                    <a:bodyPr/>
                    <a:p>
                      <a:pPr>
                        <a:lnSpc>
                          <a:spcPct val="115000"/>
                        </a:lnSpc>
                      </a:pPr>
                      <a:r>
                        <a:rPr lang="en-US">
                          <a:solidFill>
                            <a:srgbClr val="000000"/>
                          </a:solidFill>
                          <a:latin typeface="Calibri"/>
                        </a:rPr>
                        <a:t>202</a:t>
                      </a:r>
                      <a:endParaRPr/>
                    </a:p>
                  </a:txBody>
                  <a:tcPr/>
                </a:tc>
                <a:tc>
                  <a:txBody>
                    <a:bodyPr/>
                    <a:p>
                      <a:pPr>
                        <a:lnSpc>
                          <a:spcPct val="115000"/>
                        </a:lnSpc>
                      </a:pPr>
                      <a:r>
                        <a:rPr lang="en-US">
                          <a:solidFill>
                            <a:srgbClr val="000000"/>
                          </a:solidFill>
                          <a:latin typeface="Calibri"/>
                        </a:rPr>
                        <a:t>0.4</a:t>
                      </a:r>
                      <a:endParaRPr/>
                    </a:p>
                  </a:txBody>
                  <a:tcPr/>
                </a:tc>
                <a:tc>
                  <a:txBody>
                    <a:bodyPr/>
                    <a:p>
                      <a:pPr>
                        <a:lnSpc>
                          <a:spcPct val="115000"/>
                        </a:lnSpc>
                      </a:pPr>
                      <a:r>
                        <a:rPr lang="en-US">
                          <a:solidFill>
                            <a:srgbClr val="000000"/>
                          </a:solidFill>
                          <a:latin typeface="Calibri"/>
                        </a:rPr>
                        <a:t>0.9</a:t>
                      </a:r>
                      <a:endParaRPr/>
                    </a:p>
                  </a:txBody>
                  <a:tcPr/>
                </a:tc>
                <a:tc>
                  <a:txBody>
                    <a:bodyPr/>
                    <a:p>
                      <a:pPr>
                        <a:lnSpc>
                          <a:spcPct val="100000"/>
                        </a:lnSpc>
                      </a:pPr>
                      <a:r>
                        <a:rPr lang="en-US">
                          <a:solidFill>
                            <a:srgbClr val="000000"/>
                          </a:solidFill>
                          <a:latin typeface="Calibri"/>
                        </a:rPr>
                        <a:t>0.7</a:t>
                      </a:r>
                      <a:endParaRPr/>
                    </a:p>
                  </a:txBody>
                  <a:tcPr/>
                </a:tc>
                <a:tc>
                  <a:txBody>
                    <a:bodyPr/>
                    <a:p>
                      <a:pPr>
                        <a:lnSpc>
                          <a:spcPct val="100000"/>
                        </a:lnSpc>
                      </a:pPr>
                      <a:r>
                        <a:rPr lang="en-US">
                          <a:solidFill>
                            <a:srgbClr val="000000"/>
                          </a:solidFill>
                          <a:latin typeface="Calibri"/>
                        </a:rPr>
                        <a:t>0.8</a:t>
                      </a:r>
                      <a:endParaRPr/>
                    </a:p>
                  </a:txBody>
                  <a:tcPr/>
                </a:tc>
                <a:tc>
                  <a:txBody>
                    <a:bodyPr/>
                    <a:p>
                      <a:pPr>
                        <a:lnSpc>
                          <a:spcPct val="100000"/>
                        </a:lnSpc>
                      </a:pPr>
                      <a:r>
                        <a:rPr lang="en-US">
                          <a:solidFill>
                            <a:srgbClr val="000000"/>
                          </a:solidFill>
                          <a:latin typeface="Calibri"/>
                        </a:rPr>
                        <a:t>.46</a:t>
                      </a:r>
                      <a:endParaRPr/>
                    </a:p>
                  </a:txBody>
                  <a:tcPr/>
                </a:tc>
              </a:tr>
              <a:tr h="381240">
                <a:tc>
                  <a:txBody>
                    <a:bodyPr/>
                    <a:p>
                      <a:pPr>
                        <a:lnSpc>
                          <a:spcPct val="115000"/>
                        </a:lnSpc>
                      </a:pPr>
                      <a:r>
                        <a:rPr lang="en-US">
                          <a:solidFill>
                            <a:srgbClr val="000000"/>
                          </a:solidFill>
                          <a:latin typeface="Calibri"/>
                        </a:rPr>
                        <a:t>203</a:t>
                      </a:r>
                      <a:endParaRPr/>
                    </a:p>
                  </a:txBody>
                  <a:tcPr/>
                </a:tc>
                <a:tc>
                  <a:txBody>
                    <a:bodyPr/>
                    <a:p>
                      <a:pPr>
                        <a:lnSpc>
                          <a:spcPct val="115000"/>
                        </a:lnSpc>
                      </a:pPr>
                      <a:r>
                        <a:rPr lang="en-US">
                          <a:solidFill>
                            <a:srgbClr val="000000"/>
                          </a:solidFill>
                          <a:latin typeface="Calibri"/>
                        </a:rPr>
                        <a:t>0.3</a:t>
                      </a:r>
                      <a:endParaRPr/>
                    </a:p>
                  </a:txBody>
                  <a:tcPr/>
                </a:tc>
                <a:tc>
                  <a:txBody>
                    <a:bodyPr/>
                    <a:p>
                      <a:pPr>
                        <a:lnSpc>
                          <a:spcPct val="115000"/>
                        </a:lnSpc>
                      </a:pPr>
                      <a:r>
                        <a:rPr lang="en-US">
                          <a:solidFill>
                            <a:srgbClr val="000000"/>
                          </a:solidFill>
                          <a:latin typeface="Calibri"/>
                        </a:rPr>
                        <a:t>1.0</a:t>
                      </a:r>
                      <a:endParaRPr/>
                    </a:p>
                  </a:txBody>
                  <a:tcPr/>
                </a:tc>
                <a:tc>
                  <a:txBody>
                    <a:bodyPr/>
                    <a:p>
                      <a:pPr>
                        <a:lnSpc>
                          <a:spcPct val="100000"/>
                        </a:lnSpc>
                      </a:pPr>
                      <a:r>
                        <a:rPr lang="en-US">
                          <a:solidFill>
                            <a:srgbClr val="000000"/>
                          </a:solidFill>
                          <a:latin typeface="Calibri"/>
                        </a:rPr>
                        <a:t>0.72</a:t>
                      </a:r>
                      <a:endParaRPr/>
                    </a:p>
                  </a:txBody>
                  <a:tcPr/>
                </a:tc>
                <a:tc>
                  <a:txBody>
                    <a:bodyPr/>
                    <a:p>
                      <a:pPr>
                        <a:lnSpc>
                          <a:spcPct val="100000"/>
                        </a:lnSpc>
                      </a:pPr>
                      <a:r>
                        <a:rPr lang="en-US">
                          <a:solidFill>
                            <a:srgbClr val="000000"/>
                          </a:solidFill>
                          <a:latin typeface="Calibri"/>
                        </a:rPr>
                        <a:t>0.86</a:t>
                      </a:r>
                      <a:endParaRPr/>
                    </a:p>
                  </a:txBody>
                  <a:tcPr/>
                </a:tc>
                <a:tc>
                  <a:txBody>
                    <a:bodyPr/>
                    <a:p>
                      <a:pPr>
                        <a:lnSpc>
                          <a:spcPct val="100000"/>
                        </a:lnSpc>
                      </a:pPr>
                      <a:r>
                        <a:rPr lang="en-US">
                          <a:solidFill>
                            <a:srgbClr val="000000"/>
                          </a:solidFill>
                          <a:latin typeface="Calibri"/>
                        </a:rPr>
                        <a:t>.50</a:t>
                      </a:r>
                      <a:endParaRPr/>
                    </a:p>
                  </a:txBody>
                  <a:tcPr/>
                </a:tc>
              </a:tr>
              <a:tr h="381240">
                <a:tc>
                  <a:txBody>
                    <a:bodyPr/>
                    <a:p>
                      <a:pPr>
                        <a:lnSpc>
                          <a:spcPct val="115000"/>
                        </a:lnSpc>
                      </a:pPr>
                      <a:r>
                        <a:rPr lang="en-US">
                          <a:solidFill>
                            <a:srgbClr val="000000"/>
                          </a:solidFill>
                          <a:latin typeface="Calibri"/>
                        </a:rPr>
                        <a:t>965</a:t>
                      </a:r>
                      <a:endParaRPr/>
                    </a:p>
                  </a:txBody>
                  <a:tcPr/>
                </a:tc>
                <a:tc>
                  <a:txBody>
                    <a:bodyPr/>
                    <a:p>
                      <a:pPr>
                        <a:lnSpc>
                          <a:spcPct val="115000"/>
                        </a:lnSpc>
                      </a:pPr>
                      <a:r>
                        <a:rPr lang="en-US">
                          <a:solidFill>
                            <a:srgbClr val="000000"/>
                          </a:solidFill>
                          <a:latin typeface="Calibri"/>
                        </a:rPr>
                        <a:t>0.2</a:t>
                      </a:r>
                      <a:endParaRPr/>
                    </a:p>
                  </a:txBody>
                  <a:tcPr/>
                </a:tc>
                <a:tc>
                  <a:txBody>
                    <a:bodyPr/>
                    <a:p>
                      <a:pPr>
                        <a:lnSpc>
                          <a:spcPct val="115000"/>
                        </a:lnSpc>
                      </a:pPr>
                      <a:r>
                        <a:rPr lang="en-US">
                          <a:solidFill>
                            <a:srgbClr val="000000"/>
                          </a:solidFill>
                          <a:latin typeface="Calibri"/>
                        </a:rPr>
                        <a:t>0.3</a:t>
                      </a:r>
                      <a:endParaRPr/>
                    </a:p>
                  </a:txBody>
                  <a:tcPr/>
                </a:tc>
                <a:tc>
                  <a:txBody>
                    <a:bodyPr/>
                    <a:p>
                      <a:pPr>
                        <a:lnSpc>
                          <a:spcPct val="100000"/>
                        </a:lnSpc>
                      </a:pPr>
                      <a:r>
                        <a:rPr lang="en-US">
                          <a:solidFill>
                            <a:srgbClr val="000000"/>
                          </a:solidFill>
                          <a:latin typeface="Calibri"/>
                        </a:rPr>
                        <a:t>0.26</a:t>
                      </a:r>
                      <a:endParaRPr/>
                    </a:p>
                  </a:txBody>
                  <a:tcPr/>
                </a:tc>
                <a:tc>
                  <a:txBody>
                    <a:bodyPr/>
                    <a:p>
                      <a:pPr>
                        <a:lnSpc>
                          <a:spcPct val="100000"/>
                        </a:lnSpc>
                      </a:pPr>
                      <a:r>
                        <a:rPr lang="en-US">
                          <a:solidFill>
                            <a:srgbClr val="000000"/>
                          </a:solidFill>
                          <a:latin typeface="Calibri"/>
                        </a:rPr>
                        <a:t>0.28</a:t>
                      </a:r>
                      <a:endParaRPr/>
                    </a:p>
                  </a:txBody>
                  <a:tcPr/>
                </a:tc>
                <a:tc>
                  <a:txBody>
                    <a:bodyPr/>
                    <a:p>
                      <a:pPr>
                        <a:lnSpc>
                          <a:spcPct val="100000"/>
                        </a:lnSpc>
                      </a:pPr>
                      <a:r>
                        <a:rPr lang="en-US">
                          <a:solidFill>
                            <a:srgbClr val="000000"/>
                          </a:solidFill>
                          <a:latin typeface="Calibri"/>
                        </a:rPr>
                        <a:t>.16</a:t>
                      </a:r>
                      <a:endParaRPr/>
                    </a:p>
                  </a:txBody>
                  <a:tcPr/>
                </a:tc>
              </a:tr>
              <a:tr h="381240">
                <a:tc>
                  <a:txBody>
                    <a:bodyPr/>
                    <a:p>
                      <a:pPr>
                        <a:lnSpc>
                          <a:spcPct val="115000"/>
                        </a:lnSpc>
                      </a:pPr>
                      <a:r>
                        <a:rPr lang="en-US">
                          <a:solidFill>
                            <a:srgbClr val="000000"/>
                          </a:solidFill>
                          <a:latin typeface="Calibri"/>
                        </a:rPr>
                        <a:t>1810</a:t>
                      </a:r>
                      <a:endParaRPr/>
                    </a:p>
                  </a:txBody>
                  <a:tcPr/>
                </a:tc>
                <a:tc>
                  <a:txBody>
                    <a:bodyPr/>
                    <a:p>
                      <a:pPr>
                        <a:lnSpc>
                          <a:spcPct val="115000"/>
                        </a:lnSpc>
                      </a:pPr>
                      <a:r>
                        <a:rPr lang="en-US">
                          <a:solidFill>
                            <a:srgbClr val="000000"/>
                          </a:solidFill>
                          <a:latin typeface="Calibri"/>
                        </a:rPr>
                        <a:t>1.0</a:t>
                      </a:r>
                      <a:endParaRPr/>
                    </a:p>
                  </a:txBody>
                  <a:tcPr/>
                </a:tc>
                <a:tc>
                  <a:txBody>
                    <a:bodyPr/>
                    <a:p>
                      <a:pPr>
                        <a:lnSpc>
                          <a:spcPct val="115000"/>
                        </a:lnSpc>
                      </a:pPr>
                      <a:r>
                        <a:rPr lang="en-US">
                          <a:solidFill>
                            <a:srgbClr val="000000"/>
                          </a:solidFill>
                          <a:latin typeface="Calibri"/>
                        </a:rPr>
                        <a:t>0.2</a:t>
                      </a:r>
                      <a:endParaRPr/>
                    </a:p>
                  </a:txBody>
                  <a:tcPr/>
                </a:tc>
                <a:tc>
                  <a:txBody>
                    <a:bodyPr/>
                    <a:p>
                      <a:pPr>
                        <a:lnSpc>
                          <a:spcPct val="100000"/>
                        </a:lnSpc>
                      </a:pPr>
                      <a:r>
                        <a:rPr lang="en-US">
                          <a:solidFill>
                            <a:srgbClr val="000000"/>
                          </a:solidFill>
                          <a:latin typeface="Calibri"/>
                        </a:rPr>
                        <a:t>0.58</a:t>
                      </a:r>
                      <a:endParaRPr/>
                    </a:p>
                  </a:txBody>
                  <a:tcPr/>
                </a:tc>
                <a:tc>
                  <a:txBody>
                    <a:bodyPr/>
                    <a:p>
                      <a:pPr>
                        <a:lnSpc>
                          <a:spcPct val="100000"/>
                        </a:lnSpc>
                      </a:pPr>
                      <a:r>
                        <a:rPr lang="en-US">
                          <a:solidFill>
                            <a:srgbClr val="000000"/>
                          </a:solidFill>
                          <a:latin typeface="Calibri"/>
                        </a:rPr>
                        <a:t>0.84</a:t>
                      </a:r>
                      <a:endParaRPr/>
                    </a:p>
                  </a:txBody>
                  <a:tcPr/>
                </a:tc>
                <a:tc>
                  <a:txBody>
                    <a:bodyPr/>
                    <a:p>
                      <a:pPr>
                        <a:lnSpc>
                          <a:spcPct val="100000"/>
                        </a:lnSpc>
                      </a:pPr>
                      <a:r>
                        <a:rPr lang="en-US">
                          <a:solidFill>
                            <a:srgbClr val="000000"/>
                          </a:solidFill>
                          <a:latin typeface="Calibri"/>
                        </a:rPr>
                        <a:t>.34</a:t>
                      </a:r>
                      <a:endParaRPr/>
                    </a:p>
                  </a:txBody>
                  <a:tcPr/>
                </a:tc>
              </a:tr>
              <a:tr h="468000">
                <a:tc>
                  <a:txBody>
                    <a:bodyPr/>
                    <a:p>
                      <a:pPr>
                        <a:lnSpc>
                          <a:spcPct val="115000"/>
                        </a:lnSpc>
                      </a:pPr>
                      <a:r>
                        <a:rPr lang="en-US">
                          <a:solidFill>
                            <a:srgbClr val="000000"/>
                          </a:solidFill>
                          <a:latin typeface="Calibri"/>
                        </a:rPr>
                        <a:t>1805</a:t>
                      </a:r>
                      <a:endParaRPr/>
                    </a:p>
                  </a:txBody>
                  <a:tcPr/>
                </a:tc>
                <a:tc>
                  <a:txBody>
                    <a:bodyPr/>
                    <a:p>
                      <a:pPr>
                        <a:lnSpc>
                          <a:spcPct val="115000"/>
                        </a:lnSpc>
                      </a:pPr>
                      <a:r>
                        <a:rPr lang="en-US">
                          <a:solidFill>
                            <a:srgbClr val="000000"/>
                          </a:solidFill>
                          <a:latin typeface="Calibri"/>
                        </a:rPr>
                        <a:t>0.9</a:t>
                      </a:r>
                      <a:endParaRPr/>
                    </a:p>
                  </a:txBody>
                  <a:tcPr/>
                </a:tc>
                <a:tc>
                  <a:txBody>
                    <a:bodyPr/>
                    <a:p>
                      <a:pPr>
                        <a:lnSpc>
                          <a:spcPct val="115000"/>
                        </a:lnSpc>
                      </a:pPr>
                      <a:r>
                        <a:rPr lang="en-US">
                          <a:solidFill>
                            <a:srgbClr val="000000"/>
                          </a:solidFill>
                          <a:latin typeface="Calibri"/>
                        </a:rPr>
                        <a:t>0.1</a:t>
                      </a:r>
                      <a:endParaRPr/>
                    </a:p>
                  </a:txBody>
                  <a:tcPr/>
                </a:tc>
                <a:tc>
                  <a:txBody>
                    <a:bodyPr/>
                    <a:p>
                      <a:pPr>
                        <a:lnSpc>
                          <a:spcPct val="100000"/>
                        </a:lnSpc>
                      </a:pPr>
                      <a:r>
                        <a:rPr lang="en-US">
                          <a:solidFill>
                            <a:srgbClr val="000000"/>
                          </a:solidFill>
                          <a:latin typeface="Calibri"/>
                        </a:rPr>
                        <a:t>0.42</a:t>
                      </a:r>
                      <a:endParaRPr/>
                    </a:p>
                  </a:txBody>
                  <a:tcPr/>
                </a:tc>
                <a:tc>
                  <a:txBody>
                    <a:bodyPr/>
                    <a:p>
                      <a:pPr>
                        <a:lnSpc>
                          <a:spcPct val="100000"/>
                        </a:lnSpc>
                      </a:pPr>
                      <a:r>
                        <a:rPr lang="en-US">
                          <a:solidFill>
                            <a:srgbClr val="000000"/>
                          </a:solidFill>
                          <a:latin typeface="Calibri"/>
                        </a:rPr>
                        <a:t>0.74</a:t>
                      </a:r>
                      <a:endParaRPr/>
                    </a:p>
                  </a:txBody>
                  <a:tcPr/>
                </a:tc>
                <a:tc>
                  <a:txBody>
                    <a:bodyPr/>
                    <a:p>
                      <a:pPr>
                        <a:lnSpc>
                          <a:spcPct val="100000"/>
                        </a:lnSpc>
                      </a:pPr>
                      <a:r>
                        <a:rPr lang="en-US">
                          <a:solidFill>
                            <a:srgbClr val="000000"/>
                          </a:solidFill>
                          <a:latin typeface="Calibri"/>
                        </a:rPr>
                        <a:t>.3</a:t>
                      </a:r>
                      <a:endParaRPr/>
                    </a:p>
                  </a:txBody>
                  <a:tcPr/>
                </a:tc>
              </a:tr>
            </a:tbl>
          </a:graphicData>
        </a:graphic>
      </p:graphicFrame>
      <p:sp>
        <p:nvSpPr>
          <p:cNvPr id="271" name="CustomShape 3"/>
          <p:cNvSpPr/>
          <p:nvPr/>
        </p:nvSpPr>
        <p:spPr>
          <a:xfrm>
            <a:off x="609480" y="914400"/>
            <a:ext cx="3276000" cy="912960"/>
          </a:xfrm>
          <a:prstGeom prst="rect">
            <a:avLst/>
          </a:prstGeom>
          <a:noFill/>
          <a:ln>
            <a:noFill/>
          </a:ln>
        </p:spPr>
        <p:txBody>
          <a:bodyPr lIns="90000" rIns="90000" tIns="45000" bIns="45000"/>
          <a:p>
            <a:r>
              <a:rPr b="1" lang="en-US" u="sng">
                <a:solidFill>
                  <a:srgbClr val="000000"/>
                </a:solidFill>
                <a:latin typeface="Calibri"/>
              </a:rPr>
              <a:t>Weights: </a:t>
            </a:r>
            <a:endParaRPr/>
          </a:p>
          <a:p>
            <a:r>
              <a:rPr lang="en-US">
                <a:solidFill>
                  <a:srgbClr val="000000"/>
                </a:solidFill>
                <a:latin typeface="Calibri"/>
              </a:rPr>
              <a:t>Precip = </a:t>
            </a:r>
            <a:r>
              <a:rPr lang="en-US">
                <a:solidFill>
                  <a:srgbClr val="00b0f0"/>
                </a:solidFill>
                <a:latin typeface="Calibri"/>
              </a:rPr>
              <a:t>0.4</a:t>
            </a:r>
            <a:endParaRPr/>
          </a:p>
          <a:p>
            <a:pPr>
              <a:lnSpc>
                <a:spcPct val="100000"/>
              </a:lnSpc>
            </a:pPr>
            <a:r>
              <a:rPr lang="en-US">
                <a:solidFill>
                  <a:srgbClr val="000000"/>
                </a:solidFill>
                <a:latin typeface="Calibri"/>
              </a:rPr>
              <a:t>People in Flood Plain = </a:t>
            </a:r>
            <a:r>
              <a:rPr lang="en-US">
                <a:solidFill>
                  <a:srgbClr val="ffc000"/>
                </a:solidFill>
                <a:latin typeface="Calibri"/>
              </a:rPr>
              <a:t>0.6</a:t>
            </a:r>
            <a:endParaRPr/>
          </a:p>
        </p:txBody>
      </p:sp>
      <p:sp>
        <p:nvSpPr>
          <p:cNvPr id="272" name="CustomShape 4"/>
          <p:cNvSpPr/>
          <p:nvPr/>
        </p:nvSpPr>
        <p:spPr>
          <a:xfrm>
            <a:off x="3581280" y="905400"/>
            <a:ext cx="3276000" cy="912960"/>
          </a:xfrm>
          <a:prstGeom prst="rect">
            <a:avLst/>
          </a:prstGeom>
          <a:noFill/>
          <a:ln>
            <a:noFill/>
          </a:ln>
        </p:spPr>
        <p:txBody>
          <a:bodyPr lIns="90000" rIns="90000" tIns="45000" bIns="45000"/>
          <a:p>
            <a:r>
              <a:rPr b="1" lang="en-US" u="sng">
                <a:solidFill>
                  <a:srgbClr val="ff0000"/>
                </a:solidFill>
                <a:latin typeface="Calibri"/>
              </a:rPr>
              <a:t>Rank </a:t>
            </a:r>
            <a:r>
              <a:rPr b="1" lang="en-US" u="sng">
                <a:solidFill>
                  <a:srgbClr val="000000"/>
                </a:solidFill>
                <a:latin typeface="Calibri"/>
              </a:rPr>
              <a:t>Weights: </a:t>
            </a:r>
            <a:endParaRPr/>
          </a:p>
          <a:p>
            <a:r>
              <a:rPr lang="en-US">
                <a:solidFill>
                  <a:srgbClr val="000000"/>
                </a:solidFill>
                <a:latin typeface="Calibri"/>
              </a:rPr>
              <a:t>Rank 1 = </a:t>
            </a:r>
            <a:r>
              <a:rPr lang="en-US">
                <a:solidFill>
                  <a:srgbClr val="ff0000"/>
                </a:solidFill>
                <a:latin typeface="Calibri"/>
              </a:rPr>
              <a:t>0.8</a:t>
            </a:r>
            <a:endParaRPr/>
          </a:p>
          <a:p>
            <a:pPr>
              <a:lnSpc>
                <a:spcPct val="100000"/>
              </a:lnSpc>
            </a:pPr>
            <a:r>
              <a:rPr lang="en-US">
                <a:solidFill>
                  <a:srgbClr val="000000"/>
                </a:solidFill>
                <a:latin typeface="Calibri"/>
              </a:rPr>
              <a:t>Rank 2 = </a:t>
            </a:r>
            <a:r>
              <a:rPr lang="en-US">
                <a:solidFill>
                  <a:srgbClr val="00b050"/>
                </a:solidFill>
                <a:latin typeface="Calibri"/>
              </a:rPr>
              <a:t>0.2</a:t>
            </a:r>
            <a:endParaRPr/>
          </a:p>
        </p:txBody>
      </p:sp>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3" name="CustomShape 1"/>
          <p:cNvSpPr/>
          <p:nvPr/>
        </p:nvSpPr>
        <p:spPr>
          <a:xfrm>
            <a:off x="457200" y="-1522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Weighted OWA</a:t>
            </a:r>
            <a:endParaRPr/>
          </a:p>
        </p:txBody>
      </p:sp>
      <p:graphicFrame>
        <p:nvGraphicFramePr>
          <p:cNvPr id="274" name="Table 2"/>
          <p:cNvGraphicFramePr/>
          <p:nvPr/>
        </p:nvGraphicFramePr>
        <p:xfrm>
          <a:off x="533520" y="1981080"/>
          <a:ext cx="8000280" cy="4578120"/>
        </p:xfrm>
        <a:graphic>
          <a:graphicData uri="http://schemas.openxmlformats.org/drawingml/2006/table">
            <a:tbl>
              <a:tblPr/>
              <a:tblGrid>
                <a:gridCol w="838080"/>
                <a:gridCol w="1143000"/>
                <a:gridCol w="1447560"/>
                <a:gridCol w="1143000"/>
                <a:gridCol w="1371600"/>
                <a:gridCol w="2057400"/>
              </a:tblGrid>
              <a:tr h="634320">
                <a:tc>
                  <a:txBody>
                    <a:bodyPr/>
                    <a:p>
                      <a:pPr algn="ctr">
                        <a:lnSpc>
                          <a:spcPct val="115000"/>
                        </a:lnSpc>
                      </a:pPr>
                      <a:r>
                        <a:rPr b="1" lang="en-US" sz="1100">
                          <a:solidFill>
                            <a:srgbClr val="ffffff"/>
                          </a:solidFill>
                          <a:latin typeface="Calibri"/>
                          <a:ea typeface="Calibri"/>
                        </a:rPr>
                        <a:t>HUC ID</a:t>
                      </a:r>
                      <a:endParaRPr/>
                    </a:p>
                  </a:txBody>
                  <a:tcPr/>
                </a:tc>
                <a:tc>
                  <a:txBody>
                    <a:bodyPr/>
                    <a:p>
                      <a:pPr algn="ctr">
                        <a:lnSpc>
                          <a:spcPct val="115000"/>
                        </a:lnSpc>
                      </a:pPr>
                      <a:r>
                        <a:rPr lang="en-US" sz="1100">
                          <a:solidFill>
                            <a:srgbClr val="ffffff"/>
                          </a:solidFill>
                          <a:latin typeface="Calibri"/>
                          <a:ea typeface="Calibri"/>
                        </a:rPr>
                        <a:t>Standardized Precipitation</a:t>
                      </a:r>
                      <a:endParaRPr/>
                    </a:p>
                  </a:txBody>
                  <a:tcPr/>
                </a:tc>
                <a:tc>
                  <a:txBody>
                    <a:bodyPr/>
                    <a:p>
                      <a:pPr algn="ctr">
                        <a:lnSpc>
                          <a:spcPct val="115000"/>
                        </a:lnSpc>
                      </a:pPr>
                      <a:r>
                        <a:rPr b="1" lang="en-US" sz="1100">
                          <a:solidFill>
                            <a:srgbClr val="ffffff"/>
                          </a:solidFill>
                          <a:latin typeface="Calibri"/>
                          <a:ea typeface="Calibri"/>
                        </a:rPr>
                        <a:t>Standardized People in Flood Plain</a:t>
                      </a:r>
                      <a:endParaRPr/>
                    </a:p>
                  </a:txBody>
                  <a:tcPr/>
                </a:tc>
                <a:tc>
                  <a:txBody>
                    <a:bodyPr/>
                    <a:p>
                      <a:pPr algn="ctr">
                        <a:lnSpc>
                          <a:spcPct val="115000"/>
                        </a:lnSpc>
                      </a:pPr>
                      <a:r>
                        <a:rPr b="1" lang="en-US" sz="1100">
                          <a:solidFill>
                            <a:srgbClr val="ffffff"/>
                          </a:solidFill>
                          <a:latin typeface="Calibri"/>
                          <a:ea typeface="Calibri"/>
                        </a:rPr>
                        <a:t>Weighted Precip</a:t>
                      </a:r>
                      <a:endParaRPr/>
                    </a:p>
                  </a:txBody>
                  <a:tcPr/>
                </a:tc>
                <a:tc>
                  <a:txBody>
                    <a:bodyPr/>
                    <a:p>
                      <a:pPr algn="ctr">
                        <a:lnSpc>
                          <a:spcPct val="115000"/>
                        </a:lnSpc>
                      </a:pPr>
                      <a:r>
                        <a:rPr b="1" lang="en-US" sz="1100">
                          <a:solidFill>
                            <a:srgbClr val="ffffff"/>
                          </a:solidFill>
                          <a:latin typeface="Calibri"/>
                          <a:ea typeface="Calibri"/>
                        </a:rPr>
                        <a:t>Weighted People</a:t>
                      </a:r>
                      <a:endParaRPr/>
                    </a:p>
                  </a:txBody>
                  <a:tcPr/>
                </a:tc>
                <a:tc>
                  <a:txBody>
                    <a:bodyPr/>
                    <a:p>
                      <a:pPr algn="ctr">
                        <a:lnSpc>
                          <a:spcPct val="115000"/>
                        </a:lnSpc>
                      </a:pPr>
                      <a:r>
                        <a:rPr b="1" lang="en-US" sz="1100">
                          <a:solidFill>
                            <a:srgbClr val="ffffff"/>
                          </a:solidFill>
                          <a:latin typeface="Calibri"/>
                          <a:ea typeface="Calibri"/>
                        </a:rPr>
                        <a:t>Weighted Linear Combination</a:t>
                      </a:r>
                      <a:endParaRPr/>
                    </a:p>
                  </a:txBody>
                  <a:tcPr/>
                </a:tc>
              </a:tr>
              <a:tr h="628200">
                <a:tc>
                  <a:txBody>
                    <a:bodyPr/>
                    <a:p>
                      <a:pPr algn="ctr">
                        <a:lnSpc>
                          <a:spcPct val="115000"/>
                        </a:lnSpc>
                      </a:pPr>
                      <a:r>
                        <a:rPr lang="en-US">
                          <a:solidFill>
                            <a:srgbClr val="000000"/>
                          </a:solidFill>
                          <a:latin typeface="Calibri"/>
                        </a:rPr>
                        <a:t>100</a:t>
                      </a:r>
                      <a:endParaRPr/>
                    </a:p>
                  </a:txBody>
                  <a:tcPr/>
                </a:tc>
                <a:tc>
                  <a:txBody>
                    <a:bodyPr/>
                    <a:p>
                      <a:pPr algn="ctr">
                        <a:lnSpc>
                          <a:spcPct val="115000"/>
                        </a:lnSpc>
                      </a:pPr>
                      <a:r>
                        <a:rPr lang="en-US">
                          <a:solidFill>
                            <a:srgbClr val="000000"/>
                          </a:solidFill>
                          <a:latin typeface="Calibri"/>
                        </a:rPr>
                        <a:t>0.1</a:t>
                      </a:r>
                      <a:endParaRPr/>
                    </a:p>
                  </a:txBody>
                  <a:tcPr/>
                </a:tc>
                <a:tc>
                  <a:txBody>
                    <a:bodyPr/>
                    <a:p>
                      <a:pPr algn="ctr">
                        <a:lnSpc>
                          <a:spcPct val="115000"/>
                        </a:lnSpc>
                      </a:pPr>
                      <a:r>
                        <a:rPr lang="en-US">
                          <a:solidFill>
                            <a:srgbClr val="000000"/>
                          </a:solidFill>
                          <a:latin typeface="Calibri"/>
                        </a:rPr>
                        <a:t>0.4</a:t>
                      </a:r>
                      <a:endParaRPr/>
                    </a:p>
                  </a:txBody>
                  <a:tcPr/>
                </a:tc>
                <a:tc>
                  <a:txBody>
                    <a:bodyPr/>
                    <a:p>
                      <a:pPr>
                        <a:lnSpc>
                          <a:spcPct val="100000"/>
                        </a:lnSpc>
                      </a:pPr>
                      <a:r>
                        <a:rPr lang="en-US">
                          <a:solidFill>
                            <a:srgbClr val="000000"/>
                          </a:solidFill>
                          <a:latin typeface="Calibri"/>
                        </a:rPr>
                        <a:t>=0.1 * </a:t>
                      </a:r>
                      <a:r>
                        <a:rPr lang="en-US">
                          <a:solidFill>
                            <a:srgbClr val="00b0f0"/>
                          </a:solidFill>
                          <a:latin typeface="Calibri"/>
                        </a:rPr>
                        <a:t>0.4</a:t>
                      </a:r>
                      <a:endParaRPr/>
                    </a:p>
                  </a:txBody>
                  <a:tcPr/>
                </a:tc>
                <a:tc>
                  <a:txBody>
                    <a:bodyPr/>
                    <a:p>
                      <a:pPr>
                        <a:lnSpc>
                          <a:spcPct val="100000"/>
                        </a:lnSpc>
                      </a:pPr>
                      <a:r>
                        <a:rPr lang="en-US">
                          <a:solidFill>
                            <a:srgbClr val="000000"/>
                          </a:solidFill>
                          <a:latin typeface="Calibri"/>
                        </a:rPr>
                        <a:t>=0.4 * </a:t>
                      </a:r>
                      <a:r>
                        <a:rPr lang="en-US">
                          <a:solidFill>
                            <a:srgbClr val="ffc000"/>
                          </a:solidFill>
                          <a:latin typeface="Calibri"/>
                        </a:rPr>
                        <a:t>0.6</a:t>
                      </a:r>
                      <a:endParaRPr/>
                    </a:p>
                  </a:txBody>
                  <a:tcPr/>
                </a:tc>
                <a:tc>
                  <a:tcPr/>
                </a:tc>
              </a:tr>
              <a:tr h="431640">
                <a:tc>
                  <a:txBody>
                    <a:bodyPr/>
                    <a:p>
                      <a:pPr algn="ctr">
                        <a:lnSpc>
                          <a:spcPct val="115000"/>
                        </a:lnSpc>
                      </a:pPr>
                      <a:r>
                        <a:rPr lang="en-US">
                          <a:solidFill>
                            <a:srgbClr val="000000"/>
                          </a:solidFill>
                          <a:latin typeface="Calibri"/>
                        </a:rPr>
                        <a:t>101</a:t>
                      </a:r>
                      <a:endParaRPr/>
                    </a:p>
                  </a:txBody>
                  <a:tcPr/>
                </a:tc>
                <a:tc>
                  <a:txBody>
                    <a:bodyPr/>
                    <a:p>
                      <a:pPr algn="ctr">
                        <a:lnSpc>
                          <a:spcPct val="115000"/>
                        </a:lnSpc>
                      </a:pPr>
                      <a:r>
                        <a:rPr lang="en-US">
                          <a:solidFill>
                            <a:srgbClr val="000000"/>
                          </a:solidFill>
                          <a:latin typeface="Calibri"/>
                        </a:rPr>
                        <a:t>0.5</a:t>
                      </a:r>
                      <a:endParaRPr/>
                    </a:p>
                  </a:txBody>
                  <a:tcPr/>
                </a:tc>
                <a:tc>
                  <a:txBody>
                    <a:bodyPr/>
                    <a:p>
                      <a:pPr algn="ctr">
                        <a:lnSpc>
                          <a:spcPct val="115000"/>
                        </a:lnSpc>
                      </a:pPr>
                      <a:r>
                        <a:rPr lang="en-US">
                          <a:solidFill>
                            <a:srgbClr val="000000"/>
                          </a:solidFill>
                          <a:latin typeface="Calibri"/>
                        </a:rPr>
                        <a:t>0.7</a:t>
                      </a:r>
                      <a:endParaRPr/>
                    </a:p>
                  </a:txBody>
                  <a:tcPr/>
                </a:tc>
                <a:tc>
                  <a:tcPr/>
                </a:tc>
                <a:tc>
                  <a:tcPr/>
                </a:tc>
                <a:tc>
                  <a:tcPr/>
                </a:tc>
              </a:tr>
              <a:tr h="431640">
                <a:tc>
                  <a:txBody>
                    <a:bodyPr/>
                    <a:p>
                      <a:pPr algn="ctr">
                        <a:lnSpc>
                          <a:spcPct val="115000"/>
                        </a:lnSpc>
                      </a:pPr>
                      <a:r>
                        <a:rPr lang="en-US">
                          <a:solidFill>
                            <a:srgbClr val="000000"/>
                          </a:solidFill>
                          <a:latin typeface="Calibri"/>
                        </a:rPr>
                        <a:t>102</a:t>
                      </a:r>
                      <a:endParaRPr/>
                    </a:p>
                  </a:txBody>
                  <a:tcPr/>
                </a:tc>
                <a:tc>
                  <a:txBody>
                    <a:bodyPr/>
                    <a:p>
                      <a:pPr algn="ctr">
                        <a:lnSpc>
                          <a:spcPct val="115000"/>
                        </a:lnSpc>
                      </a:pPr>
                      <a:r>
                        <a:rPr lang="en-US">
                          <a:solidFill>
                            <a:srgbClr val="000000"/>
                          </a:solidFill>
                          <a:latin typeface="Calibri"/>
                        </a:rPr>
                        <a:t>0.7</a:t>
                      </a:r>
                      <a:endParaRPr/>
                    </a:p>
                  </a:txBody>
                  <a:tcPr/>
                </a:tc>
                <a:tc>
                  <a:txBody>
                    <a:bodyPr/>
                    <a:p>
                      <a:pPr algn="ctr">
                        <a:lnSpc>
                          <a:spcPct val="115000"/>
                        </a:lnSpc>
                      </a:pPr>
                      <a:r>
                        <a:rPr lang="en-US">
                          <a:solidFill>
                            <a:srgbClr val="000000"/>
                          </a:solidFill>
                          <a:latin typeface="Calibri"/>
                        </a:rPr>
                        <a:t>0.5</a:t>
                      </a:r>
                      <a:endParaRPr/>
                    </a:p>
                  </a:txBody>
                  <a:tcPr/>
                </a:tc>
                <a:tc>
                  <a:tcPr/>
                </a:tc>
                <a:tc>
                  <a:tcPr/>
                </a:tc>
                <a:tc>
                  <a:tcPr/>
                </a:tc>
              </a:tr>
              <a:tr h="431640">
                <a:tc>
                  <a:txBody>
                    <a:bodyPr/>
                    <a:p>
                      <a:pPr algn="ctr">
                        <a:lnSpc>
                          <a:spcPct val="115000"/>
                        </a:lnSpc>
                      </a:pPr>
                      <a:r>
                        <a:rPr lang="en-US">
                          <a:solidFill>
                            <a:srgbClr val="000000"/>
                          </a:solidFill>
                          <a:latin typeface="Calibri"/>
                        </a:rPr>
                        <a:t>103</a:t>
                      </a:r>
                      <a:endParaRPr/>
                    </a:p>
                  </a:txBody>
                  <a:tcPr/>
                </a:tc>
                <a:tc>
                  <a:txBody>
                    <a:bodyPr/>
                    <a:p>
                      <a:pPr algn="ctr">
                        <a:lnSpc>
                          <a:spcPct val="115000"/>
                        </a:lnSpc>
                      </a:pPr>
                      <a:r>
                        <a:rPr lang="en-US">
                          <a:solidFill>
                            <a:srgbClr val="000000"/>
                          </a:solidFill>
                          <a:latin typeface="Calibri"/>
                        </a:rPr>
                        <a:t>0.8</a:t>
                      </a:r>
                      <a:endParaRPr/>
                    </a:p>
                  </a:txBody>
                  <a:tcPr/>
                </a:tc>
                <a:tc>
                  <a:txBody>
                    <a:bodyPr/>
                    <a:p>
                      <a:pPr algn="ctr">
                        <a:lnSpc>
                          <a:spcPct val="115000"/>
                        </a:lnSpc>
                      </a:pPr>
                      <a:r>
                        <a:rPr lang="en-US">
                          <a:solidFill>
                            <a:srgbClr val="000000"/>
                          </a:solidFill>
                          <a:latin typeface="Calibri"/>
                        </a:rPr>
                        <a:t>0.6</a:t>
                      </a:r>
                      <a:endParaRPr/>
                    </a:p>
                  </a:txBody>
                  <a:tcPr/>
                </a:tc>
                <a:tc>
                  <a:tcPr/>
                </a:tc>
                <a:tc>
                  <a:tcPr/>
                </a:tc>
                <a:tc>
                  <a:tcPr/>
                </a:tc>
              </a:tr>
              <a:tr h="431640">
                <a:tc>
                  <a:txBody>
                    <a:bodyPr/>
                    <a:p>
                      <a:pPr algn="ctr">
                        <a:lnSpc>
                          <a:spcPct val="115000"/>
                        </a:lnSpc>
                      </a:pPr>
                      <a:r>
                        <a:rPr lang="en-US">
                          <a:solidFill>
                            <a:srgbClr val="000000"/>
                          </a:solidFill>
                          <a:latin typeface="Calibri"/>
                        </a:rPr>
                        <a:t>201</a:t>
                      </a:r>
                      <a:endParaRPr/>
                    </a:p>
                  </a:txBody>
                  <a:tcPr/>
                </a:tc>
                <a:tc>
                  <a:txBody>
                    <a:bodyPr/>
                    <a:p>
                      <a:pPr algn="ctr">
                        <a:lnSpc>
                          <a:spcPct val="115000"/>
                        </a:lnSpc>
                      </a:pPr>
                      <a:r>
                        <a:rPr lang="en-US">
                          <a:solidFill>
                            <a:srgbClr val="000000"/>
                          </a:solidFill>
                          <a:latin typeface="Calibri"/>
                        </a:rPr>
                        <a:t>0.6</a:t>
                      </a:r>
                      <a:endParaRPr/>
                    </a:p>
                  </a:txBody>
                  <a:tcPr/>
                </a:tc>
                <a:tc>
                  <a:txBody>
                    <a:bodyPr/>
                    <a:p>
                      <a:pPr algn="ctr">
                        <a:lnSpc>
                          <a:spcPct val="115000"/>
                        </a:lnSpc>
                      </a:pPr>
                      <a:r>
                        <a:rPr lang="en-US">
                          <a:solidFill>
                            <a:srgbClr val="000000"/>
                          </a:solidFill>
                          <a:latin typeface="Calibri"/>
                        </a:rPr>
                        <a:t>0.8</a:t>
                      </a:r>
                      <a:endParaRPr/>
                    </a:p>
                  </a:txBody>
                  <a:tcPr/>
                </a:tc>
                <a:tc>
                  <a:tcPr/>
                </a:tc>
                <a:tc>
                  <a:tcPr/>
                </a:tc>
                <a:tc>
                  <a:tcPr/>
                </a:tc>
              </a:tr>
              <a:tr h="431640">
                <a:tc>
                  <a:txBody>
                    <a:bodyPr/>
                    <a:p>
                      <a:pPr algn="ctr">
                        <a:lnSpc>
                          <a:spcPct val="115000"/>
                        </a:lnSpc>
                      </a:pPr>
                      <a:r>
                        <a:rPr lang="en-US">
                          <a:solidFill>
                            <a:srgbClr val="000000"/>
                          </a:solidFill>
                          <a:latin typeface="Calibri"/>
                        </a:rPr>
                        <a:t>202</a:t>
                      </a:r>
                      <a:endParaRPr/>
                    </a:p>
                  </a:txBody>
                  <a:tcPr/>
                </a:tc>
                <a:tc>
                  <a:txBody>
                    <a:bodyPr/>
                    <a:p>
                      <a:pPr algn="ctr">
                        <a:lnSpc>
                          <a:spcPct val="115000"/>
                        </a:lnSpc>
                      </a:pPr>
                      <a:r>
                        <a:rPr lang="en-US">
                          <a:solidFill>
                            <a:srgbClr val="000000"/>
                          </a:solidFill>
                          <a:latin typeface="Calibri"/>
                        </a:rPr>
                        <a:t>0.4</a:t>
                      </a:r>
                      <a:endParaRPr/>
                    </a:p>
                  </a:txBody>
                  <a:tcPr/>
                </a:tc>
                <a:tc>
                  <a:txBody>
                    <a:bodyPr/>
                    <a:p>
                      <a:pPr algn="ctr">
                        <a:lnSpc>
                          <a:spcPct val="115000"/>
                        </a:lnSpc>
                      </a:pPr>
                      <a:r>
                        <a:rPr lang="en-US">
                          <a:solidFill>
                            <a:srgbClr val="000000"/>
                          </a:solidFill>
                          <a:latin typeface="Calibri"/>
                        </a:rPr>
                        <a:t>0.9</a:t>
                      </a:r>
                      <a:endParaRPr/>
                    </a:p>
                  </a:txBody>
                  <a:tcPr/>
                </a:tc>
                <a:tc>
                  <a:tcPr/>
                </a:tc>
                <a:tc>
                  <a:tcPr/>
                </a:tc>
                <a:tc>
                  <a:tcPr/>
                </a:tc>
              </a:tr>
              <a:tr h="431640">
                <a:tc>
                  <a:txBody>
                    <a:bodyPr/>
                    <a:p>
                      <a:pPr algn="ctr">
                        <a:lnSpc>
                          <a:spcPct val="115000"/>
                        </a:lnSpc>
                      </a:pPr>
                      <a:r>
                        <a:rPr lang="en-US">
                          <a:solidFill>
                            <a:srgbClr val="000000"/>
                          </a:solidFill>
                          <a:latin typeface="Calibri"/>
                        </a:rPr>
                        <a:t>203</a:t>
                      </a:r>
                      <a:endParaRPr/>
                    </a:p>
                  </a:txBody>
                  <a:tcPr/>
                </a:tc>
                <a:tc>
                  <a:txBody>
                    <a:bodyPr/>
                    <a:p>
                      <a:pPr algn="ctr">
                        <a:lnSpc>
                          <a:spcPct val="115000"/>
                        </a:lnSpc>
                      </a:pPr>
                      <a:r>
                        <a:rPr lang="en-US">
                          <a:solidFill>
                            <a:srgbClr val="000000"/>
                          </a:solidFill>
                          <a:latin typeface="Calibri"/>
                        </a:rPr>
                        <a:t>0.3</a:t>
                      </a:r>
                      <a:endParaRPr/>
                    </a:p>
                  </a:txBody>
                  <a:tcPr/>
                </a:tc>
                <a:tc>
                  <a:txBody>
                    <a:bodyPr/>
                    <a:p>
                      <a:pPr algn="ctr">
                        <a:lnSpc>
                          <a:spcPct val="115000"/>
                        </a:lnSpc>
                      </a:pPr>
                      <a:r>
                        <a:rPr lang="en-US">
                          <a:solidFill>
                            <a:srgbClr val="000000"/>
                          </a:solidFill>
                          <a:latin typeface="Calibri"/>
                        </a:rPr>
                        <a:t>1.0</a:t>
                      </a:r>
                      <a:endParaRPr/>
                    </a:p>
                  </a:txBody>
                  <a:tcPr/>
                </a:tc>
                <a:tc>
                  <a:tcPr/>
                </a:tc>
                <a:tc>
                  <a:tcPr/>
                </a:tc>
                <a:tc>
                  <a:tcPr/>
                </a:tc>
              </a:tr>
              <a:tr h="431640">
                <a:tc>
                  <a:txBody>
                    <a:bodyPr/>
                    <a:p>
                      <a:pPr algn="ctr">
                        <a:lnSpc>
                          <a:spcPct val="115000"/>
                        </a:lnSpc>
                      </a:pPr>
                      <a:r>
                        <a:rPr lang="en-US">
                          <a:solidFill>
                            <a:srgbClr val="000000"/>
                          </a:solidFill>
                          <a:latin typeface="Calibri"/>
                        </a:rPr>
                        <a:t>965</a:t>
                      </a:r>
                      <a:endParaRPr/>
                    </a:p>
                  </a:txBody>
                  <a:tcPr/>
                </a:tc>
                <a:tc>
                  <a:txBody>
                    <a:bodyPr/>
                    <a:p>
                      <a:pPr algn="ctr">
                        <a:lnSpc>
                          <a:spcPct val="115000"/>
                        </a:lnSpc>
                      </a:pPr>
                      <a:r>
                        <a:rPr lang="en-US">
                          <a:solidFill>
                            <a:srgbClr val="000000"/>
                          </a:solidFill>
                          <a:latin typeface="Calibri"/>
                        </a:rPr>
                        <a:t>0.2</a:t>
                      </a:r>
                      <a:endParaRPr/>
                    </a:p>
                  </a:txBody>
                  <a:tcPr/>
                </a:tc>
                <a:tc>
                  <a:txBody>
                    <a:bodyPr/>
                    <a:p>
                      <a:pPr algn="ctr">
                        <a:lnSpc>
                          <a:spcPct val="115000"/>
                        </a:lnSpc>
                      </a:pPr>
                      <a:r>
                        <a:rPr lang="en-US">
                          <a:solidFill>
                            <a:srgbClr val="000000"/>
                          </a:solidFill>
                          <a:latin typeface="Calibri"/>
                        </a:rPr>
                        <a:t>0.3</a:t>
                      </a:r>
                      <a:endParaRPr/>
                    </a:p>
                  </a:txBody>
                  <a:tcPr/>
                </a:tc>
                <a:tc>
                  <a:tcPr/>
                </a:tc>
                <a:tc>
                  <a:tcPr/>
                </a:tc>
                <a:tc>
                  <a:tcPr/>
                </a:tc>
              </a:tr>
              <a:tr h="431640">
                <a:tc>
                  <a:txBody>
                    <a:bodyPr/>
                    <a:p>
                      <a:pPr algn="ctr">
                        <a:lnSpc>
                          <a:spcPct val="115000"/>
                        </a:lnSpc>
                      </a:pPr>
                      <a:r>
                        <a:rPr lang="en-US">
                          <a:solidFill>
                            <a:srgbClr val="000000"/>
                          </a:solidFill>
                          <a:latin typeface="Calibri"/>
                        </a:rPr>
                        <a:t>1810</a:t>
                      </a:r>
                      <a:endParaRPr/>
                    </a:p>
                  </a:txBody>
                  <a:tcPr/>
                </a:tc>
                <a:tc>
                  <a:txBody>
                    <a:bodyPr/>
                    <a:p>
                      <a:pPr algn="ctr">
                        <a:lnSpc>
                          <a:spcPct val="115000"/>
                        </a:lnSpc>
                      </a:pPr>
                      <a:r>
                        <a:rPr lang="en-US">
                          <a:solidFill>
                            <a:srgbClr val="000000"/>
                          </a:solidFill>
                          <a:latin typeface="Calibri"/>
                        </a:rPr>
                        <a:t>1.0</a:t>
                      </a:r>
                      <a:endParaRPr/>
                    </a:p>
                  </a:txBody>
                  <a:tcPr/>
                </a:tc>
                <a:tc>
                  <a:txBody>
                    <a:bodyPr/>
                    <a:p>
                      <a:pPr algn="ctr">
                        <a:lnSpc>
                          <a:spcPct val="115000"/>
                        </a:lnSpc>
                      </a:pPr>
                      <a:r>
                        <a:rPr lang="en-US">
                          <a:solidFill>
                            <a:srgbClr val="000000"/>
                          </a:solidFill>
                          <a:latin typeface="Calibri"/>
                        </a:rPr>
                        <a:t>0.2</a:t>
                      </a:r>
                      <a:endParaRPr/>
                    </a:p>
                  </a:txBody>
                  <a:tcPr/>
                </a:tc>
                <a:tc>
                  <a:tcPr/>
                </a:tc>
                <a:tc>
                  <a:tcPr/>
                </a:tc>
                <a:tc>
                  <a:tcPr/>
                </a:tc>
              </a:tr>
              <a:tr h="431640">
                <a:tc>
                  <a:txBody>
                    <a:bodyPr/>
                    <a:p>
                      <a:pPr algn="ctr">
                        <a:lnSpc>
                          <a:spcPct val="115000"/>
                        </a:lnSpc>
                      </a:pPr>
                      <a:r>
                        <a:rPr lang="en-US">
                          <a:solidFill>
                            <a:srgbClr val="000000"/>
                          </a:solidFill>
                          <a:latin typeface="Calibri"/>
                        </a:rPr>
                        <a:t>1805</a:t>
                      </a:r>
                      <a:endParaRPr/>
                    </a:p>
                  </a:txBody>
                  <a:tcPr/>
                </a:tc>
                <a:tc>
                  <a:txBody>
                    <a:bodyPr/>
                    <a:p>
                      <a:pPr algn="ctr">
                        <a:lnSpc>
                          <a:spcPct val="115000"/>
                        </a:lnSpc>
                      </a:pPr>
                      <a:r>
                        <a:rPr lang="en-US">
                          <a:solidFill>
                            <a:srgbClr val="000000"/>
                          </a:solidFill>
                          <a:latin typeface="Calibri"/>
                        </a:rPr>
                        <a:t>0.9</a:t>
                      </a:r>
                      <a:endParaRPr/>
                    </a:p>
                  </a:txBody>
                  <a:tcPr/>
                </a:tc>
                <a:tc>
                  <a:txBody>
                    <a:bodyPr/>
                    <a:p>
                      <a:pPr algn="ctr">
                        <a:lnSpc>
                          <a:spcPct val="115000"/>
                        </a:lnSpc>
                      </a:pPr>
                      <a:r>
                        <a:rPr lang="en-US">
                          <a:solidFill>
                            <a:srgbClr val="000000"/>
                          </a:solidFill>
                          <a:latin typeface="Calibri"/>
                        </a:rPr>
                        <a:t>0.1</a:t>
                      </a:r>
                      <a:endParaRPr/>
                    </a:p>
                  </a:txBody>
                  <a:tcPr/>
                </a:tc>
                <a:tc>
                  <a:tcPr/>
                </a:tc>
                <a:tc>
                  <a:tcPr/>
                </a:tc>
                <a:tc>
                  <a:tcPr/>
                </a:tc>
              </a:tr>
            </a:tbl>
          </a:graphicData>
        </a:graphic>
      </p:graphicFrame>
      <p:sp>
        <p:nvSpPr>
          <p:cNvPr id="275" name="CustomShape 3"/>
          <p:cNvSpPr/>
          <p:nvPr/>
        </p:nvSpPr>
        <p:spPr>
          <a:xfrm>
            <a:off x="609480" y="914400"/>
            <a:ext cx="3276000" cy="912960"/>
          </a:xfrm>
          <a:prstGeom prst="rect">
            <a:avLst/>
          </a:prstGeom>
          <a:noFill/>
          <a:ln>
            <a:noFill/>
          </a:ln>
        </p:spPr>
        <p:txBody>
          <a:bodyPr lIns="90000" rIns="90000" tIns="45000" bIns="45000"/>
          <a:p>
            <a:r>
              <a:rPr b="1" lang="en-US" u="sng">
                <a:solidFill>
                  <a:srgbClr val="000000"/>
                </a:solidFill>
                <a:latin typeface="Calibri"/>
              </a:rPr>
              <a:t>Weights: </a:t>
            </a:r>
            <a:endParaRPr/>
          </a:p>
          <a:p>
            <a:r>
              <a:rPr lang="en-US">
                <a:solidFill>
                  <a:srgbClr val="000000"/>
                </a:solidFill>
                <a:latin typeface="Calibri"/>
              </a:rPr>
              <a:t>Precip = </a:t>
            </a:r>
            <a:r>
              <a:rPr lang="en-US">
                <a:solidFill>
                  <a:srgbClr val="00b0f0"/>
                </a:solidFill>
                <a:latin typeface="Calibri"/>
              </a:rPr>
              <a:t>0.4</a:t>
            </a:r>
            <a:endParaRPr/>
          </a:p>
          <a:p>
            <a:pPr>
              <a:lnSpc>
                <a:spcPct val="100000"/>
              </a:lnSpc>
            </a:pPr>
            <a:r>
              <a:rPr lang="en-US">
                <a:solidFill>
                  <a:srgbClr val="000000"/>
                </a:solidFill>
                <a:latin typeface="Calibri"/>
              </a:rPr>
              <a:t>People in Flood Plain = </a:t>
            </a:r>
            <a:r>
              <a:rPr lang="en-US">
                <a:solidFill>
                  <a:srgbClr val="ffc000"/>
                </a:solidFill>
                <a:latin typeface="Calibri"/>
              </a:rPr>
              <a:t>0.6</a:t>
            </a:r>
            <a:endParaRPr/>
          </a:p>
        </p:txBody>
      </p:sp>
      <p:sp>
        <p:nvSpPr>
          <p:cNvPr id="276" name="CustomShape 4"/>
          <p:cNvSpPr/>
          <p:nvPr/>
        </p:nvSpPr>
        <p:spPr>
          <a:xfrm>
            <a:off x="3947400" y="914400"/>
            <a:ext cx="3276000" cy="912960"/>
          </a:xfrm>
          <a:prstGeom prst="rect">
            <a:avLst/>
          </a:prstGeom>
          <a:noFill/>
          <a:ln>
            <a:noFill/>
          </a:ln>
        </p:spPr>
        <p:txBody>
          <a:bodyPr lIns="90000" rIns="90000" tIns="45000" bIns="45000"/>
          <a:p>
            <a:r>
              <a:rPr b="1" lang="en-US" u="sng">
                <a:solidFill>
                  <a:srgbClr val="ff0000"/>
                </a:solidFill>
                <a:latin typeface="Calibri"/>
              </a:rPr>
              <a:t>Rank </a:t>
            </a:r>
            <a:r>
              <a:rPr b="1" lang="en-US" u="sng">
                <a:solidFill>
                  <a:srgbClr val="000000"/>
                </a:solidFill>
                <a:latin typeface="Calibri"/>
              </a:rPr>
              <a:t>Weights: </a:t>
            </a:r>
            <a:endParaRPr/>
          </a:p>
          <a:p>
            <a:r>
              <a:rPr lang="en-US">
                <a:solidFill>
                  <a:srgbClr val="000000"/>
                </a:solidFill>
                <a:latin typeface="Calibri"/>
              </a:rPr>
              <a:t>Rank 1 = </a:t>
            </a:r>
            <a:r>
              <a:rPr lang="en-US">
                <a:solidFill>
                  <a:srgbClr val="ff0000"/>
                </a:solidFill>
                <a:latin typeface="Calibri"/>
              </a:rPr>
              <a:t>0.8</a:t>
            </a:r>
            <a:endParaRPr/>
          </a:p>
          <a:p>
            <a:pPr>
              <a:lnSpc>
                <a:spcPct val="100000"/>
              </a:lnSpc>
            </a:pPr>
            <a:r>
              <a:rPr lang="en-US">
                <a:solidFill>
                  <a:srgbClr val="000000"/>
                </a:solidFill>
                <a:latin typeface="Calibri"/>
              </a:rPr>
              <a:t>Rank 2 = </a:t>
            </a:r>
            <a:r>
              <a:rPr lang="en-US">
                <a:solidFill>
                  <a:srgbClr val="00b050"/>
                </a:solidFill>
                <a:latin typeface="Calibri"/>
              </a:rPr>
              <a:t>0.2</a:t>
            </a:r>
            <a:endParaRPr/>
          </a:p>
        </p:txBody>
      </p:sp>
      <p:sp>
        <p:nvSpPr>
          <p:cNvPr id="277" name="CustomShape 5"/>
          <p:cNvSpPr/>
          <p:nvPr/>
        </p:nvSpPr>
        <p:spPr>
          <a:xfrm>
            <a:off x="1828800" y="1523880"/>
            <a:ext cx="2971080" cy="990000"/>
          </a:xfrm>
          <a:prstGeom prst="straightConnector1">
            <a:avLst/>
          </a:prstGeom>
          <a:noFill/>
          <a:ln w="50760">
            <a:solidFill>
              <a:srgbClr val="00b0f0"/>
            </a:solidFill>
            <a:round/>
            <a:tailEnd len="med" type="arrow" w="med"/>
          </a:ln>
        </p:spPr>
      </p:sp>
      <p:sp>
        <p:nvSpPr>
          <p:cNvPr id="278" name="CustomShape 6"/>
          <p:cNvSpPr/>
          <p:nvPr/>
        </p:nvSpPr>
        <p:spPr>
          <a:xfrm>
            <a:off x="3200400" y="1752480"/>
            <a:ext cx="2818800" cy="761400"/>
          </a:xfrm>
          <a:prstGeom prst="straightConnector1">
            <a:avLst/>
          </a:prstGeom>
          <a:noFill/>
          <a:ln w="50760">
            <a:solidFill>
              <a:srgbClr val="e46c0a"/>
            </a:solidFill>
            <a:round/>
            <a:tailEnd len="med" type="arrow" w="med"/>
          </a:ln>
        </p:spPr>
      </p:sp>
    </p:spTree>
  </p:cSld>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9" name="CustomShape 1"/>
          <p:cNvSpPr/>
          <p:nvPr/>
        </p:nvSpPr>
        <p:spPr>
          <a:xfrm>
            <a:off x="2743200" y="2057400"/>
            <a:ext cx="8228880" cy="4525200"/>
          </a:xfrm>
          <a:prstGeom prst="rect">
            <a:avLst/>
          </a:prstGeom>
          <a:noFill/>
          <a:ln>
            <a:noFill/>
          </a:ln>
        </p:spPr>
        <p:txBody>
          <a:bodyPr lIns="90000" rIns="90000" tIns="45000" bIns="45000"/>
          <a:p>
            <a:pPr>
              <a:lnSpc>
                <a:spcPct val="100000"/>
              </a:lnSpc>
            </a:pPr>
            <a:r>
              <a:rPr lang="en-US" sz="3200">
                <a:solidFill>
                  <a:srgbClr val="000000"/>
                </a:solidFill>
                <a:latin typeface="Calibri"/>
              </a:rPr>
              <a:t> </a:t>
            </a:r>
            <a:r>
              <a:rPr lang="en-US" sz="3200">
                <a:solidFill>
                  <a:srgbClr val="000000"/>
                </a:solidFill>
                <a:latin typeface="Calibri"/>
              </a:rPr>
              <a:t>[EXCEL EXAMPLE]</a:t>
            </a:r>
            <a:endParaRPr/>
          </a:p>
        </p:txBody>
      </p:sp>
    </p:spTree>
  </p:cSld>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0"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Steps!</a:t>
            </a:r>
            <a:endParaRPr/>
          </a:p>
        </p:txBody>
      </p:sp>
      <p:sp>
        <p:nvSpPr>
          <p:cNvPr id="281" name="CustomShape 2"/>
          <p:cNvSpPr/>
          <p:nvPr/>
        </p:nvSpPr>
        <p:spPr>
          <a:xfrm>
            <a:off x="457200" y="1371600"/>
            <a:ext cx="8228880" cy="5257080"/>
          </a:xfrm>
          <a:prstGeom prst="rect">
            <a:avLst/>
          </a:prstGeom>
          <a:noFill/>
          <a:ln>
            <a:noFill/>
          </a:ln>
        </p:spPr>
        <p:txBody>
          <a:bodyPr lIns="90000" rIns="90000" tIns="45000" bIns="45000"/>
          <a:p>
            <a:pPr>
              <a:lnSpc>
                <a:spcPct val="100000"/>
              </a:lnSpc>
            </a:pPr>
            <a:r>
              <a:rPr lang="en-US" sz="3200">
                <a:solidFill>
                  <a:srgbClr val="000000"/>
                </a:solidFill>
                <a:latin typeface="Calibri"/>
              </a:rPr>
              <a:t>(1) Data Selection</a:t>
            </a:r>
            <a:endParaRPr/>
          </a:p>
          <a:p>
            <a:pPr>
              <a:lnSpc>
                <a:spcPct val="100000"/>
              </a:lnSpc>
            </a:pPr>
            <a:r>
              <a:rPr lang="en-US" sz="3200">
                <a:solidFill>
                  <a:srgbClr val="000000"/>
                </a:solidFill>
                <a:latin typeface="Calibri"/>
              </a:rPr>
              <a:t>(2) Data Creation / Identification / Integration</a:t>
            </a:r>
            <a:endParaRPr/>
          </a:p>
          <a:p>
            <a:pPr>
              <a:lnSpc>
                <a:spcPct val="100000"/>
              </a:lnSpc>
            </a:pPr>
            <a:r>
              <a:rPr lang="en-US" sz="3200">
                <a:solidFill>
                  <a:srgbClr val="000000"/>
                </a:solidFill>
                <a:latin typeface="Calibri"/>
              </a:rPr>
              <a:t>(3) Multivariate Analysis</a:t>
            </a:r>
            <a:endParaRPr/>
          </a:p>
          <a:p>
            <a:pPr>
              <a:lnSpc>
                <a:spcPct val="100000"/>
              </a:lnSpc>
            </a:pPr>
            <a:r>
              <a:rPr lang="en-US" sz="3200">
                <a:solidFill>
                  <a:srgbClr val="000000"/>
                </a:solidFill>
                <a:latin typeface="Calibri"/>
              </a:rPr>
              <a:t>(4) Standardization</a:t>
            </a:r>
            <a:endParaRPr/>
          </a:p>
          <a:p>
            <a:pPr>
              <a:lnSpc>
                <a:spcPct val="100000"/>
              </a:lnSpc>
            </a:pPr>
            <a:r>
              <a:rPr lang="en-US" sz="3200">
                <a:solidFill>
                  <a:srgbClr val="000000"/>
                </a:solidFill>
                <a:latin typeface="Calibri"/>
              </a:rPr>
              <a:t>(5) Weighting</a:t>
            </a:r>
            <a:endParaRPr/>
          </a:p>
          <a:p>
            <a:pPr>
              <a:lnSpc>
                <a:spcPct val="100000"/>
              </a:lnSpc>
            </a:pPr>
            <a:r>
              <a:rPr lang="en-US" sz="3200">
                <a:solidFill>
                  <a:srgbClr val="000000"/>
                </a:solidFill>
                <a:latin typeface="Calibri"/>
              </a:rPr>
              <a:t>(6) Aggregation</a:t>
            </a:r>
            <a:endParaRPr/>
          </a:p>
          <a:p>
            <a:pPr>
              <a:lnSpc>
                <a:spcPct val="100000"/>
              </a:lnSpc>
            </a:pPr>
            <a:r>
              <a:rPr lang="en-US" sz="3200">
                <a:solidFill>
                  <a:srgbClr val="ff0000"/>
                </a:solidFill>
                <a:latin typeface="Calibri"/>
              </a:rPr>
              <a:t>(7) Sensitivity / Uncertainty</a:t>
            </a:r>
            <a:endParaRPr/>
          </a:p>
          <a:p>
            <a:pPr>
              <a:lnSpc>
                <a:spcPct val="100000"/>
              </a:lnSpc>
            </a:pPr>
            <a:r>
              <a:rPr lang="en-US" sz="3200">
                <a:solidFill>
                  <a:srgbClr val="000000"/>
                </a:solidFill>
                <a:latin typeface="Calibri"/>
              </a:rPr>
              <a:t>(8) Analysis / Visualization</a:t>
            </a:r>
            <a:endParaRPr/>
          </a:p>
        </p:txBody>
      </p:sp>
    </p:spTree>
  </p:cSld>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2"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Definitions</a:t>
            </a:r>
            <a:endParaRPr/>
          </a:p>
        </p:txBody>
      </p:sp>
      <p:sp>
        <p:nvSpPr>
          <p:cNvPr id="283" name="CustomShape 2"/>
          <p:cNvSpPr/>
          <p:nvPr/>
        </p:nvSpPr>
        <p:spPr>
          <a:xfrm>
            <a:off x="457200" y="1600200"/>
            <a:ext cx="8228880" cy="4525200"/>
          </a:xfrm>
          <a:prstGeom prst="rect">
            <a:avLst/>
          </a:prstGeom>
          <a:noFill/>
          <a:ln>
            <a:noFill/>
          </a:ln>
        </p:spPr>
        <p:txBody>
          <a:bodyPr lIns="90000" rIns="90000" tIns="45000" bIns="45000"/>
          <a:p>
            <a:pPr>
              <a:lnSpc>
                <a:spcPct val="100000"/>
              </a:lnSpc>
              <a:buFont typeface="Arial"/>
              <a:buChar char="•"/>
            </a:pPr>
            <a:r>
              <a:rPr lang="en-US" sz="3200">
                <a:solidFill>
                  <a:srgbClr val="000000"/>
                </a:solidFill>
                <a:latin typeface="Calibri"/>
              </a:rPr>
              <a:t>Sensitivity</a:t>
            </a:r>
            <a:endParaRPr/>
          </a:p>
          <a:p>
            <a:pPr>
              <a:lnSpc>
                <a:spcPct val="100000"/>
              </a:lnSpc>
              <a:buFont typeface="Arial"/>
              <a:buChar char="•"/>
            </a:pPr>
            <a:r>
              <a:rPr lang="en-US" sz="3200">
                <a:solidFill>
                  <a:srgbClr val="000000"/>
                </a:solidFill>
                <a:latin typeface="Calibri"/>
              </a:rPr>
              <a:t>Uncertainty</a:t>
            </a:r>
            <a:endParaRPr/>
          </a:p>
        </p:txBody>
      </p:sp>
    </p:spTree>
  </p:cSld>
  <p:timing>
    <p:tnLst>
      <p:par>
        <p:cTn id="95" dur="indefinite" restart="never" nodeType="tmRoot">
          <p:childTnLst>
            <p:seq>
              <p:cTn id="96"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4"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Definitions</a:t>
            </a:r>
            <a:endParaRPr/>
          </a:p>
        </p:txBody>
      </p:sp>
      <p:sp>
        <p:nvSpPr>
          <p:cNvPr id="285" name="CustomShape 2"/>
          <p:cNvSpPr/>
          <p:nvPr/>
        </p:nvSpPr>
        <p:spPr>
          <a:xfrm>
            <a:off x="457200" y="1600200"/>
            <a:ext cx="8228880" cy="4525200"/>
          </a:xfrm>
          <a:prstGeom prst="rect">
            <a:avLst/>
          </a:prstGeom>
          <a:noFill/>
          <a:ln>
            <a:noFill/>
          </a:ln>
        </p:spPr>
        <p:txBody>
          <a:bodyPr lIns="90000" rIns="90000" tIns="45000" bIns="45000"/>
          <a:p>
            <a:pPr>
              <a:lnSpc>
                <a:spcPct val="100000"/>
              </a:lnSpc>
              <a:buFont typeface="Arial"/>
              <a:buChar char="•"/>
            </a:pPr>
            <a:r>
              <a:rPr lang="en-US" sz="3200">
                <a:solidFill>
                  <a:srgbClr val="000000"/>
                </a:solidFill>
                <a:latin typeface="Calibri"/>
              </a:rPr>
              <a:t>Sensitivity – How were the results influenced by decisions YOU made (e.g., weighting, aggregation technique, standardization technique, Orness values…)</a:t>
            </a:r>
            <a:endParaRPr/>
          </a:p>
          <a:p>
            <a:pPr>
              <a:lnSpc>
                <a:spcPct val="100000"/>
              </a:lnSpc>
              <a:buFont typeface="Arial"/>
              <a:buChar char="•"/>
            </a:pPr>
            <a:r>
              <a:rPr lang="en-US" sz="3200">
                <a:solidFill>
                  <a:srgbClr val="000000"/>
                </a:solidFill>
                <a:latin typeface="Calibri"/>
              </a:rPr>
              <a:t>Uncertainty – How were the results influenced by potential error or lack of precision in the data?</a:t>
            </a:r>
            <a:endParaRPr/>
          </a:p>
        </p:txBody>
      </p:sp>
    </p:spTree>
  </p:cSld>
  <p:timing>
    <p:tnLst>
      <p:par>
        <p:cTn id="97" dur="indefinite" restart="never" nodeType="tmRoot">
          <p:childTnLst>
            <p:seq>
              <p:cTn id="9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4" name="CustomShape 1"/>
          <p:cNvSpPr/>
          <p:nvPr/>
        </p:nvSpPr>
        <p:spPr>
          <a:xfrm>
            <a:off x="457200" y="228600"/>
            <a:ext cx="7619400" cy="516600"/>
          </a:xfrm>
          <a:prstGeom prst="rect">
            <a:avLst/>
          </a:prstGeom>
          <a:noFill/>
          <a:ln>
            <a:noFill/>
          </a:ln>
        </p:spPr>
        <p:txBody>
          <a:bodyPr lIns="90000" rIns="90000" tIns="45000" bIns="45000"/>
          <a:p>
            <a:pPr>
              <a:lnSpc>
                <a:spcPct val="100000"/>
              </a:lnSpc>
            </a:pPr>
            <a:r>
              <a:rPr b="1" lang="en-US" sz="2800" u="sng">
                <a:solidFill>
                  <a:srgbClr val="000000"/>
                </a:solidFill>
                <a:latin typeface="Calibri"/>
              </a:rPr>
              <a:t>Which areas do we need to fund?</a:t>
            </a:r>
            <a:endParaRPr/>
          </a:p>
        </p:txBody>
      </p:sp>
      <p:pic>
        <p:nvPicPr>
          <p:cNvPr id="125" name="Picture 5" descr=""/>
          <p:cNvPicPr/>
          <p:nvPr/>
        </p:nvPicPr>
        <p:blipFill>
          <a:blip r:embed="rId1"/>
          <a:stretch>
            <a:fillRect/>
          </a:stretch>
        </p:blipFill>
        <p:spPr>
          <a:xfrm>
            <a:off x="609480" y="2286000"/>
            <a:ext cx="1828080" cy="1292400"/>
          </a:xfrm>
          <a:prstGeom prst="rect">
            <a:avLst/>
          </a:prstGeom>
          <a:ln>
            <a:noFill/>
          </a:ln>
        </p:spPr>
      </p:pic>
      <p:pic>
        <p:nvPicPr>
          <p:cNvPr id="126" name="Picture 6" descr=""/>
          <p:cNvPicPr/>
          <p:nvPr/>
        </p:nvPicPr>
        <p:blipFill>
          <a:blip r:embed="rId2"/>
          <a:stretch>
            <a:fillRect/>
          </a:stretch>
        </p:blipFill>
        <p:spPr>
          <a:xfrm>
            <a:off x="533520" y="762120"/>
            <a:ext cx="2046600" cy="1447200"/>
          </a:xfrm>
          <a:prstGeom prst="rect">
            <a:avLst/>
          </a:prstGeom>
          <a:ln>
            <a:noFill/>
          </a:ln>
        </p:spPr>
      </p:pic>
      <p:pic>
        <p:nvPicPr>
          <p:cNvPr id="127" name="Picture 7" descr=""/>
          <p:cNvPicPr/>
          <p:nvPr/>
        </p:nvPicPr>
        <p:blipFill>
          <a:blip r:embed="rId3"/>
          <a:stretch>
            <a:fillRect/>
          </a:stretch>
        </p:blipFill>
        <p:spPr>
          <a:xfrm>
            <a:off x="533520" y="3657600"/>
            <a:ext cx="1938960" cy="1370880"/>
          </a:xfrm>
          <a:prstGeom prst="rect">
            <a:avLst/>
          </a:prstGeom>
          <a:ln>
            <a:noFill/>
          </a:ln>
        </p:spPr>
      </p:pic>
      <p:pic>
        <p:nvPicPr>
          <p:cNvPr id="128" name="Picture 8" descr=""/>
          <p:cNvPicPr/>
          <p:nvPr/>
        </p:nvPicPr>
        <p:blipFill>
          <a:blip r:embed="rId4"/>
          <a:stretch>
            <a:fillRect/>
          </a:stretch>
        </p:blipFill>
        <p:spPr>
          <a:xfrm>
            <a:off x="457200" y="5181480"/>
            <a:ext cx="2154240" cy="1523160"/>
          </a:xfrm>
          <a:prstGeom prst="rect">
            <a:avLst/>
          </a:prstGeom>
          <a:ln>
            <a:noFill/>
          </a:ln>
        </p:spPr>
      </p:pic>
      <p:pic>
        <p:nvPicPr>
          <p:cNvPr id="129" name="Picture 3" descr=""/>
          <p:cNvPicPr/>
          <p:nvPr/>
        </p:nvPicPr>
        <p:blipFill>
          <a:blip r:embed="rId5"/>
          <a:stretch>
            <a:fillRect/>
          </a:stretch>
        </p:blipFill>
        <p:spPr>
          <a:xfrm>
            <a:off x="3733920" y="1828800"/>
            <a:ext cx="5079600" cy="3575880"/>
          </a:xfrm>
          <a:prstGeom prst="rect">
            <a:avLst/>
          </a:prstGeom>
          <a:ln w="9360">
            <a:noFill/>
          </a:ln>
        </p:spPr>
      </p:pic>
      <p:sp>
        <p:nvSpPr>
          <p:cNvPr id="130" name="CustomShape 2"/>
          <p:cNvSpPr/>
          <p:nvPr/>
        </p:nvSpPr>
        <p:spPr>
          <a:xfrm>
            <a:off x="2580840" y="1486080"/>
            <a:ext cx="1076040" cy="646920"/>
          </a:xfrm>
          <a:prstGeom prst="straightConnector1">
            <a:avLst/>
          </a:prstGeom>
          <a:noFill/>
          <a:ln w="25560">
            <a:solidFill>
              <a:srgbClr val="ff0000"/>
            </a:solidFill>
            <a:round/>
            <a:tailEnd len="med" type="arrow" w="med"/>
          </a:ln>
        </p:spPr>
      </p:sp>
      <p:sp>
        <p:nvSpPr>
          <p:cNvPr id="131" name="CustomShape 3"/>
          <p:cNvSpPr/>
          <p:nvPr/>
        </p:nvSpPr>
        <p:spPr>
          <a:xfrm>
            <a:off x="2438280" y="2932560"/>
            <a:ext cx="1065960" cy="38520"/>
          </a:xfrm>
          <a:prstGeom prst="straightConnector1">
            <a:avLst/>
          </a:prstGeom>
          <a:noFill/>
          <a:ln w="25560">
            <a:solidFill>
              <a:srgbClr val="ff0000"/>
            </a:solidFill>
            <a:round/>
            <a:tailEnd len="med" type="arrow" w="med"/>
          </a:ln>
        </p:spPr>
      </p:sp>
      <p:sp>
        <p:nvSpPr>
          <p:cNvPr id="132" name="CustomShape 4"/>
          <p:cNvSpPr/>
          <p:nvPr/>
        </p:nvSpPr>
        <p:spPr>
          <a:xfrm flipV="1">
            <a:off x="2362320" y="3884760"/>
            <a:ext cx="1218600" cy="493560"/>
          </a:xfrm>
          <a:prstGeom prst="straightConnector1">
            <a:avLst/>
          </a:prstGeom>
          <a:noFill/>
          <a:ln w="25560">
            <a:solidFill>
              <a:srgbClr val="ff0000"/>
            </a:solidFill>
            <a:round/>
            <a:tailEnd len="med" type="arrow" w="med"/>
          </a:ln>
        </p:spPr>
      </p:sp>
      <p:sp>
        <p:nvSpPr>
          <p:cNvPr id="133" name="CustomShape 5"/>
          <p:cNvSpPr/>
          <p:nvPr/>
        </p:nvSpPr>
        <p:spPr>
          <a:xfrm flipV="1">
            <a:off x="2612160" y="4722840"/>
            <a:ext cx="1349280" cy="1218600"/>
          </a:xfrm>
          <a:prstGeom prst="straightConnector1">
            <a:avLst/>
          </a:prstGeom>
          <a:noFill/>
          <a:ln w="25560">
            <a:solidFill>
              <a:srgbClr val="ff0000"/>
            </a:solidFill>
            <a:round/>
            <a:tailEnd len="med" type="arrow" w="med"/>
          </a:ln>
        </p:spPr>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6"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Sensitivity / Uncertainty</a:t>
            </a:r>
            <a:endParaRPr/>
          </a:p>
        </p:txBody>
      </p:sp>
      <p:sp>
        <p:nvSpPr>
          <p:cNvPr id="287" name="CustomShape 2"/>
          <p:cNvSpPr/>
          <p:nvPr/>
        </p:nvSpPr>
        <p:spPr>
          <a:xfrm>
            <a:off x="457200" y="1600200"/>
            <a:ext cx="8228880" cy="4525200"/>
          </a:xfrm>
          <a:prstGeom prst="rect">
            <a:avLst/>
          </a:prstGeom>
          <a:noFill/>
          <a:ln>
            <a:noFill/>
          </a:ln>
        </p:spPr>
        <p:txBody>
          <a:bodyPr lIns="90000" rIns="90000" tIns="45000" bIns="45000"/>
          <a:p>
            <a:pPr>
              <a:lnSpc>
                <a:spcPct val="100000"/>
              </a:lnSpc>
              <a:buFont typeface="Arial"/>
              <a:buChar char="•"/>
            </a:pPr>
            <a:r>
              <a:rPr lang="en-US" sz="3200">
                <a:solidFill>
                  <a:srgbClr val="000000"/>
                </a:solidFill>
                <a:latin typeface="Calibri"/>
              </a:rPr>
              <a:t>Implemented in a very similar fashion to how we implemented sensitivity in the SMART process.</a:t>
            </a:r>
            <a:endParaRPr/>
          </a:p>
          <a:p>
            <a:pPr>
              <a:lnSpc>
                <a:spcPct val="100000"/>
              </a:lnSpc>
              <a:buFont typeface="Arial"/>
              <a:buChar char="•"/>
            </a:pPr>
            <a:r>
              <a:rPr lang="en-US" sz="3200">
                <a:solidFill>
                  <a:srgbClr val="000000"/>
                </a:solidFill>
                <a:latin typeface="Calibri"/>
              </a:rPr>
              <a:t>How frequently would your ranking of risk / vulnerability change?  Do your most-vulnerable areas change frequently?</a:t>
            </a:r>
            <a:endParaRPr/>
          </a:p>
          <a:p>
            <a:pPr>
              <a:lnSpc>
                <a:spcPct val="100000"/>
              </a:lnSpc>
              <a:buFont typeface="Arial"/>
              <a:buChar char="•"/>
            </a:pPr>
            <a:r>
              <a:rPr lang="en-US" sz="3200">
                <a:solidFill>
                  <a:srgbClr val="000000"/>
                </a:solidFill>
                <a:latin typeface="Calibri"/>
              </a:rPr>
              <a:t>More on this for Problem Set 3!</a:t>
            </a:r>
            <a:endParaRPr/>
          </a:p>
        </p:txBody>
      </p:sp>
    </p:spTree>
  </p:cSld>
  <p:timing>
    <p:tnLst>
      <p:par>
        <p:cTn id="99" dur="indefinite" restart="never" nodeType="tmRoot">
          <p:childTnLst>
            <p:seq>
              <p:cTn id="100"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8"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Steps!</a:t>
            </a:r>
            <a:endParaRPr/>
          </a:p>
        </p:txBody>
      </p:sp>
      <p:sp>
        <p:nvSpPr>
          <p:cNvPr id="289" name="CustomShape 2"/>
          <p:cNvSpPr/>
          <p:nvPr/>
        </p:nvSpPr>
        <p:spPr>
          <a:xfrm>
            <a:off x="457200" y="1371600"/>
            <a:ext cx="8228880" cy="5257080"/>
          </a:xfrm>
          <a:prstGeom prst="rect">
            <a:avLst/>
          </a:prstGeom>
          <a:noFill/>
          <a:ln>
            <a:noFill/>
          </a:ln>
        </p:spPr>
        <p:txBody>
          <a:bodyPr lIns="90000" rIns="90000" tIns="45000" bIns="45000"/>
          <a:p>
            <a:pPr>
              <a:lnSpc>
                <a:spcPct val="100000"/>
              </a:lnSpc>
            </a:pPr>
            <a:r>
              <a:rPr lang="en-US" sz="3200">
                <a:solidFill>
                  <a:srgbClr val="000000"/>
                </a:solidFill>
                <a:latin typeface="Calibri"/>
              </a:rPr>
              <a:t>(1) Data Selection</a:t>
            </a:r>
            <a:endParaRPr/>
          </a:p>
          <a:p>
            <a:pPr>
              <a:lnSpc>
                <a:spcPct val="100000"/>
              </a:lnSpc>
            </a:pPr>
            <a:r>
              <a:rPr lang="en-US" sz="3200">
                <a:solidFill>
                  <a:srgbClr val="000000"/>
                </a:solidFill>
                <a:latin typeface="Calibri"/>
              </a:rPr>
              <a:t>(2) Data Creation / Identification / Integration</a:t>
            </a:r>
            <a:endParaRPr/>
          </a:p>
          <a:p>
            <a:pPr>
              <a:lnSpc>
                <a:spcPct val="100000"/>
              </a:lnSpc>
            </a:pPr>
            <a:r>
              <a:rPr lang="en-US" sz="3200">
                <a:solidFill>
                  <a:srgbClr val="000000"/>
                </a:solidFill>
                <a:latin typeface="Calibri"/>
              </a:rPr>
              <a:t>(3) Multivariate Analysis</a:t>
            </a:r>
            <a:endParaRPr/>
          </a:p>
          <a:p>
            <a:pPr>
              <a:lnSpc>
                <a:spcPct val="100000"/>
              </a:lnSpc>
            </a:pPr>
            <a:r>
              <a:rPr lang="en-US" sz="3200">
                <a:solidFill>
                  <a:srgbClr val="000000"/>
                </a:solidFill>
                <a:latin typeface="Calibri"/>
              </a:rPr>
              <a:t>(4) Standardization</a:t>
            </a:r>
            <a:endParaRPr/>
          </a:p>
          <a:p>
            <a:pPr>
              <a:lnSpc>
                <a:spcPct val="100000"/>
              </a:lnSpc>
            </a:pPr>
            <a:r>
              <a:rPr lang="en-US" sz="3200">
                <a:solidFill>
                  <a:srgbClr val="000000"/>
                </a:solidFill>
                <a:latin typeface="Calibri"/>
              </a:rPr>
              <a:t>(5) Weighting</a:t>
            </a:r>
            <a:endParaRPr/>
          </a:p>
          <a:p>
            <a:pPr>
              <a:lnSpc>
                <a:spcPct val="100000"/>
              </a:lnSpc>
            </a:pPr>
            <a:r>
              <a:rPr lang="en-US" sz="3200">
                <a:solidFill>
                  <a:srgbClr val="000000"/>
                </a:solidFill>
                <a:latin typeface="Calibri"/>
              </a:rPr>
              <a:t>(6) Aggregation</a:t>
            </a:r>
            <a:endParaRPr/>
          </a:p>
          <a:p>
            <a:pPr>
              <a:lnSpc>
                <a:spcPct val="100000"/>
              </a:lnSpc>
            </a:pPr>
            <a:r>
              <a:rPr lang="en-US" sz="3200">
                <a:solidFill>
                  <a:srgbClr val="000000"/>
                </a:solidFill>
                <a:latin typeface="Calibri"/>
              </a:rPr>
              <a:t>(7) Sensitivity / Uncertainty</a:t>
            </a:r>
            <a:endParaRPr/>
          </a:p>
          <a:p>
            <a:pPr>
              <a:lnSpc>
                <a:spcPct val="100000"/>
              </a:lnSpc>
            </a:pPr>
            <a:r>
              <a:rPr lang="en-US" sz="3200">
                <a:solidFill>
                  <a:srgbClr val="ff0000"/>
                </a:solidFill>
                <a:latin typeface="Calibri"/>
              </a:rPr>
              <a:t>(8) Analysis / Visualization</a:t>
            </a:r>
            <a:endParaRPr/>
          </a:p>
        </p:txBody>
      </p:sp>
    </p:spTree>
  </p:cSld>
  <p:timing>
    <p:tnLst>
      <p:par>
        <p:cTn id="101" dur="indefinite" restart="never" nodeType="tmRoot">
          <p:childTnLst>
            <p:seq>
              <p:cTn id="102"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aphicFrame>
        <p:nvGraphicFramePr>
          <p:cNvPr id="290" name="Table 1"/>
          <p:cNvGraphicFramePr/>
          <p:nvPr/>
        </p:nvGraphicFramePr>
        <p:xfrm>
          <a:off x="228600" y="3907080"/>
          <a:ext cx="2056680" cy="2468160"/>
        </p:xfrm>
        <a:graphic>
          <a:graphicData uri="http://schemas.openxmlformats.org/drawingml/2006/table">
            <a:tbl>
              <a:tblPr/>
              <a:tblGrid>
                <a:gridCol w="2056680"/>
              </a:tblGrid>
              <a:tr h="567000">
                <a:tc>
                  <a:txBody>
                    <a:bodyPr/>
                    <a:p>
                      <a:pPr algn="ctr">
                        <a:lnSpc>
                          <a:spcPct val="100000"/>
                        </a:lnSpc>
                      </a:pPr>
                      <a:r>
                        <a:rPr b="1" lang="en-US" sz="1600">
                          <a:solidFill>
                            <a:srgbClr val="ffffff"/>
                          </a:solidFill>
                          <a:latin typeface="Calibri"/>
                        </a:rPr>
                        <a:t>Pessimistic Outlook</a:t>
                      </a:r>
                      <a:endParaRPr/>
                    </a:p>
                  </a:txBody>
                  <a:tcPr/>
                </a:tc>
              </a:tr>
              <a:tr h="1279800">
                <a:tc>
                  <a:txBody>
                    <a:bodyPr/>
                    <a:p>
                      <a:r>
                        <a:rPr b="1" lang="en-US" sz="1600">
                          <a:solidFill>
                            <a:srgbClr val="000000"/>
                          </a:solidFill>
                          <a:latin typeface="Calibri"/>
                        </a:rPr>
                        <a:t>ORness = .95</a:t>
                      </a:r>
                      <a:endParaRPr/>
                    </a:p>
                    <a:p>
                      <a:pPr>
                        <a:lnSpc>
                          <a:spcPct val="100000"/>
                        </a:lnSpc>
                      </a:pPr>
                      <a:r>
                        <a:rPr lang="en-US" sz="1600">
                          <a:solidFill>
                            <a:srgbClr val="000000"/>
                          </a:solidFill>
                          <a:latin typeface="Calibri"/>
                        </a:rPr>
                        <a:t>High attribute values will contribute the most</a:t>
                      </a:r>
                      <a:endParaRPr/>
                    </a:p>
                  </a:txBody>
                  <a:tcPr/>
                </a:tc>
              </a:tr>
              <a:tr h="1042200">
                <a:tc>
                  <a:txBody>
                    <a:bodyPr/>
                    <a:p>
                      <a:r>
                        <a:rPr b="1" lang="en-US" sz="1600">
                          <a:solidFill>
                            <a:srgbClr val="000000"/>
                          </a:solidFill>
                          <a:latin typeface="Calibri"/>
                        </a:rPr>
                        <a:t>Tradeoff = .23</a:t>
                      </a:r>
                      <a:endParaRPr/>
                    </a:p>
                    <a:p>
                      <a:pPr>
                        <a:lnSpc>
                          <a:spcPct val="100000"/>
                        </a:lnSpc>
                      </a:pPr>
                      <a:r>
                        <a:rPr lang="en-US" sz="1600">
                          <a:solidFill>
                            <a:srgbClr val="000000"/>
                          </a:solidFill>
                          <a:latin typeface="Calibri"/>
                        </a:rPr>
                        <a:t>Lower values contribute very little to the score</a:t>
                      </a:r>
                      <a:endParaRPr/>
                    </a:p>
                  </a:txBody>
                  <a:tcPr/>
                </a:tc>
              </a:tr>
            </a:tbl>
          </a:graphicData>
        </a:graphic>
      </p:graphicFrame>
      <p:graphicFrame>
        <p:nvGraphicFramePr>
          <p:cNvPr id="291" name="Table 2"/>
          <p:cNvGraphicFramePr/>
          <p:nvPr/>
        </p:nvGraphicFramePr>
        <p:xfrm>
          <a:off x="6629400" y="3907080"/>
          <a:ext cx="2361600" cy="2496240"/>
        </p:xfrm>
        <a:graphic>
          <a:graphicData uri="http://schemas.openxmlformats.org/drawingml/2006/table">
            <a:tbl>
              <a:tblPr/>
              <a:tblGrid>
                <a:gridCol w="2361960"/>
              </a:tblGrid>
              <a:tr h="410760">
                <a:tc>
                  <a:txBody>
                    <a:bodyPr/>
                    <a:p>
                      <a:pPr algn="ctr">
                        <a:lnSpc>
                          <a:spcPct val="100000"/>
                        </a:lnSpc>
                      </a:pPr>
                      <a:r>
                        <a:rPr b="1" lang="en-US" sz="1600">
                          <a:solidFill>
                            <a:srgbClr val="ffffff"/>
                          </a:solidFill>
                          <a:latin typeface="Calibri"/>
                        </a:rPr>
                        <a:t>Optimistic Outlook</a:t>
                      </a:r>
                      <a:endParaRPr/>
                    </a:p>
                  </a:txBody>
                  <a:tcPr/>
                </a:tc>
              </a:tr>
              <a:tr h="1042560">
                <a:tc>
                  <a:txBody>
                    <a:bodyPr/>
                    <a:p>
                      <a:r>
                        <a:rPr b="1" lang="en-US" sz="1600">
                          <a:solidFill>
                            <a:srgbClr val="000000"/>
                          </a:solidFill>
                          <a:latin typeface="Calibri"/>
                        </a:rPr>
                        <a:t>ORness = .50</a:t>
                      </a:r>
                      <a:endParaRPr/>
                    </a:p>
                    <a:p>
                      <a:pPr>
                        <a:lnSpc>
                          <a:spcPct val="100000"/>
                        </a:lnSpc>
                      </a:pPr>
                      <a:r>
                        <a:rPr lang="en-US" sz="1600">
                          <a:solidFill>
                            <a:srgbClr val="000000"/>
                          </a:solidFill>
                          <a:latin typeface="Calibri"/>
                        </a:rPr>
                        <a:t>Weights are equally spread across variables (Average)</a:t>
                      </a:r>
                      <a:endParaRPr/>
                    </a:p>
                  </a:txBody>
                  <a:tcPr/>
                </a:tc>
              </a:tr>
              <a:tr h="1043280">
                <a:tc>
                  <a:txBody>
                    <a:bodyPr/>
                    <a:p>
                      <a:r>
                        <a:rPr b="1" lang="en-US" sz="1600">
                          <a:solidFill>
                            <a:srgbClr val="000000"/>
                          </a:solidFill>
                          <a:latin typeface="Calibri"/>
                        </a:rPr>
                        <a:t>Tradeoff = 1</a:t>
                      </a:r>
                      <a:endParaRPr/>
                    </a:p>
                    <a:p>
                      <a:pPr>
                        <a:lnSpc>
                          <a:spcPct val="100000"/>
                        </a:lnSpc>
                      </a:pPr>
                      <a:r>
                        <a:rPr lang="en-US" sz="1600">
                          <a:solidFill>
                            <a:srgbClr val="000000"/>
                          </a:solidFill>
                          <a:latin typeface="Calibri"/>
                        </a:rPr>
                        <a:t>Low values contribute equally with high values</a:t>
                      </a:r>
                      <a:endParaRPr/>
                    </a:p>
                  </a:txBody>
                  <a:tcPr/>
                </a:tc>
              </a:tr>
            </a:tbl>
          </a:graphicData>
        </a:graphic>
      </p:graphicFrame>
      <p:sp>
        <p:nvSpPr>
          <p:cNvPr id="292" name="CustomShape 3"/>
          <p:cNvSpPr/>
          <p:nvPr/>
        </p:nvSpPr>
        <p:spPr>
          <a:xfrm flipV="1" rot="16200000">
            <a:off x="6553080" y="-1295280"/>
            <a:ext cx="456480" cy="4571280"/>
          </a:xfrm>
          <a:prstGeom prst="flowChartMerge">
            <a:avLst/>
          </a:prstGeom>
          <a:gradFill>
            <a:gsLst>
              <a:gs pos="0">
                <a:srgbClr val="ffc000"/>
              </a:gs>
              <a:gs pos="100000">
                <a:srgbClr val="339933"/>
              </a:gs>
            </a:gsLst>
            <a:lin ang="16200000"/>
          </a:gradFill>
          <a:ln w="25560">
            <a:solidFill>
              <a:srgbClr val="595959"/>
            </a:solidFill>
            <a:round/>
          </a:ln>
        </p:spPr>
      </p:sp>
      <p:sp>
        <p:nvSpPr>
          <p:cNvPr id="293" name="CustomShape 4"/>
          <p:cNvSpPr/>
          <p:nvPr/>
        </p:nvSpPr>
        <p:spPr>
          <a:xfrm flipV="1" rot="5400000">
            <a:off x="2057400" y="-1218960"/>
            <a:ext cx="456480" cy="4419000"/>
          </a:xfrm>
          <a:prstGeom prst="flowChartMerge">
            <a:avLst/>
          </a:prstGeom>
          <a:gradFill>
            <a:gsLst>
              <a:gs pos="0">
                <a:srgbClr val="ffc000"/>
              </a:gs>
              <a:gs pos="100000">
                <a:srgbClr val="ff0000"/>
              </a:gs>
            </a:gsLst>
            <a:lin ang="10800000"/>
          </a:gradFill>
          <a:ln w="25560">
            <a:solidFill>
              <a:srgbClr val="595959"/>
            </a:solidFill>
            <a:round/>
          </a:ln>
        </p:spPr>
      </p:sp>
      <p:sp>
        <p:nvSpPr>
          <p:cNvPr id="294" name="CustomShape 5"/>
          <p:cNvSpPr/>
          <p:nvPr/>
        </p:nvSpPr>
        <p:spPr>
          <a:xfrm rot="16200000">
            <a:off x="1431000" y="-668160"/>
            <a:ext cx="460800" cy="2894760"/>
          </a:xfrm>
          <a:prstGeom prst="rect">
            <a:avLst/>
          </a:prstGeom>
          <a:noFill/>
          <a:ln>
            <a:noFill/>
          </a:ln>
        </p:spPr>
        <p:txBody>
          <a:bodyPr lIns="45000" rIns="45000" tIns="90000" bIns="90000" vert="vert"/>
          <a:p>
            <a:pPr>
              <a:lnSpc>
                <a:spcPct val="100000"/>
              </a:lnSpc>
            </a:pPr>
            <a:r>
              <a:rPr lang="en-US">
                <a:solidFill>
                  <a:srgbClr val="000000"/>
                </a:solidFill>
                <a:latin typeface="Calibri"/>
              </a:rPr>
              <a:t>Pessimistic</a:t>
            </a:r>
            <a:endParaRPr/>
          </a:p>
        </p:txBody>
      </p:sp>
      <p:sp>
        <p:nvSpPr>
          <p:cNvPr id="295" name="CustomShape 6"/>
          <p:cNvSpPr/>
          <p:nvPr/>
        </p:nvSpPr>
        <p:spPr>
          <a:xfrm rot="16200000">
            <a:off x="8477640" y="-25920"/>
            <a:ext cx="460800" cy="1603440"/>
          </a:xfrm>
          <a:prstGeom prst="rect">
            <a:avLst/>
          </a:prstGeom>
          <a:noFill/>
          <a:ln>
            <a:noFill/>
          </a:ln>
        </p:spPr>
        <p:txBody>
          <a:bodyPr lIns="45000" rIns="45000" tIns="90000" bIns="90000" vert="vert"/>
          <a:p>
            <a:pPr>
              <a:lnSpc>
                <a:spcPct val="100000"/>
              </a:lnSpc>
            </a:pPr>
            <a:r>
              <a:rPr lang="en-US">
                <a:solidFill>
                  <a:srgbClr val="000000"/>
                </a:solidFill>
                <a:latin typeface="Calibri"/>
              </a:rPr>
              <a:t>Optimistic</a:t>
            </a:r>
            <a:endParaRPr/>
          </a:p>
        </p:txBody>
      </p:sp>
      <p:graphicFrame>
        <p:nvGraphicFramePr>
          <p:cNvPr id="296" name="Table 7"/>
          <p:cNvGraphicFramePr/>
          <p:nvPr/>
        </p:nvGraphicFramePr>
        <p:xfrm>
          <a:off x="3505320" y="3907080"/>
          <a:ext cx="2133000" cy="2468160"/>
        </p:xfrm>
        <a:graphic>
          <a:graphicData uri="http://schemas.openxmlformats.org/drawingml/2006/table">
            <a:tbl>
              <a:tblPr/>
              <a:tblGrid>
                <a:gridCol w="2133360"/>
              </a:tblGrid>
              <a:tr h="329400">
                <a:tc>
                  <a:txBody>
                    <a:bodyPr/>
                    <a:p>
                      <a:pPr algn="ctr">
                        <a:lnSpc>
                          <a:spcPct val="100000"/>
                        </a:lnSpc>
                      </a:pPr>
                      <a:r>
                        <a:rPr b="1" lang="en-US" sz="1600">
                          <a:solidFill>
                            <a:srgbClr val="ffffff"/>
                          </a:solidFill>
                          <a:latin typeface="Calibri"/>
                        </a:rPr>
                        <a:t>Intermediate</a:t>
                      </a:r>
                      <a:endParaRPr/>
                    </a:p>
                  </a:txBody>
                  <a:tcPr/>
                </a:tc>
              </a:tr>
              <a:tr h="1279800">
                <a:tc>
                  <a:txBody>
                    <a:bodyPr/>
                    <a:p>
                      <a:r>
                        <a:rPr b="1" lang="en-US" sz="1600">
                          <a:solidFill>
                            <a:srgbClr val="000000"/>
                          </a:solidFill>
                          <a:latin typeface="Calibri"/>
                        </a:rPr>
                        <a:t>ORness = .75</a:t>
                      </a:r>
                      <a:endParaRPr/>
                    </a:p>
                    <a:p>
                      <a:pPr>
                        <a:lnSpc>
                          <a:spcPct val="100000"/>
                        </a:lnSpc>
                      </a:pPr>
                      <a:r>
                        <a:rPr lang="en-US" sz="1600">
                          <a:solidFill>
                            <a:srgbClr val="000000"/>
                          </a:solidFill>
                          <a:latin typeface="Calibri"/>
                        </a:rPr>
                        <a:t>More lower-ranked variables contribute to the composite score</a:t>
                      </a:r>
                      <a:endParaRPr/>
                    </a:p>
                  </a:txBody>
                  <a:tcPr/>
                </a:tc>
              </a:tr>
              <a:tr h="1279800">
                <a:tc>
                  <a:txBody>
                    <a:bodyPr/>
                    <a:p>
                      <a:r>
                        <a:rPr b="1" lang="en-US" sz="1600">
                          <a:solidFill>
                            <a:srgbClr val="000000"/>
                          </a:solidFill>
                          <a:latin typeface="Calibri"/>
                        </a:rPr>
                        <a:t>Tradeoff = .65</a:t>
                      </a:r>
                      <a:endParaRPr/>
                    </a:p>
                    <a:p>
                      <a:pPr>
                        <a:lnSpc>
                          <a:spcPct val="100000"/>
                        </a:lnSpc>
                      </a:pPr>
                      <a:r>
                        <a:rPr lang="en-US" sz="1600">
                          <a:solidFill>
                            <a:srgbClr val="000000"/>
                          </a:solidFill>
                          <a:latin typeface="Calibri"/>
                        </a:rPr>
                        <a:t>Lower values contribute more to the composite score</a:t>
                      </a:r>
                      <a:endParaRPr/>
                    </a:p>
                  </a:txBody>
                  <a:tcPr/>
                </a:tc>
              </a:tr>
            </a:tbl>
          </a:graphicData>
        </a:graphic>
      </p:graphicFrame>
      <p:sp>
        <p:nvSpPr>
          <p:cNvPr id="297" name="CustomShape 8"/>
          <p:cNvSpPr/>
          <p:nvPr/>
        </p:nvSpPr>
        <p:spPr>
          <a:xfrm>
            <a:off x="152280" y="0"/>
            <a:ext cx="9143280" cy="1469160"/>
          </a:xfrm>
          <a:prstGeom prst="rect">
            <a:avLst/>
          </a:prstGeom>
          <a:noFill/>
          <a:ln>
            <a:noFill/>
          </a:ln>
        </p:spPr>
        <p:txBody>
          <a:bodyPr lIns="90000" rIns="90000" tIns="45000" bIns="45000"/>
          <a:p>
            <a:pPr>
              <a:lnSpc>
                <a:spcPct val="100000"/>
              </a:lnSpc>
            </a:pPr>
            <a:r>
              <a:rPr lang="en-US" sz="3600">
                <a:solidFill>
                  <a:srgbClr val="000000"/>
                </a:solidFill>
                <a:latin typeface="Calibri"/>
              </a:rPr>
              <a:t>Contribution of Constituent Indicators</a:t>
            </a:r>
            <a:endParaRPr/>
          </a:p>
        </p:txBody>
      </p:sp>
      <p:pic>
        <p:nvPicPr>
          <p:cNvPr id="298" name="Picture 7" descr=""/>
          <p:cNvPicPr/>
          <p:nvPr/>
        </p:nvPicPr>
        <p:blipFill>
          <a:blip r:embed="rId1"/>
          <a:stretch>
            <a:fillRect/>
          </a:stretch>
        </p:blipFill>
        <p:spPr>
          <a:xfrm>
            <a:off x="3505320" y="1371600"/>
            <a:ext cx="2056680" cy="2463840"/>
          </a:xfrm>
          <a:prstGeom prst="rect">
            <a:avLst/>
          </a:prstGeom>
          <a:ln w="9360">
            <a:noFill/>
          </a:ln>
        </p:spPr>
      </p:pic>
      <p:pic>
        <p:nvPicPr>
          <p:cNvPr id="299" name="Picture 8" descr=""/>
          <p:cNvPicPr/>
          <p:nvPr/>
        </p:nvPicPr>
        <p:blipFill>
          <a:blip r:embed="rId2"/>
          <a:stretch>
            <a:fillRect/>
          </a:stretch>
        </p:blipFill>
        <p:spPr>
          <a:xfrm>
            <a:off x="6781680" y="1371600"/>
            <a:ext cx="2056680" cy="2463840"/>
          </a:xfrm>
          <a:prstGeom prst="rect">
            <a:avLst/>
          </a:prstGeom>
          <a:ln w="9360">
            <a:noFill/>
          </a:ln>
        </p:spPr>
      </p:pic>
      <p:pic>
        <p:nvPicPr>
          <p:cNvPr id="300" name="Picture 9" descr=""/>
          <p:cNvPicPr/>
          <p:nvPr/>
        </p:nvPicPr>
        <p:blipFill>
          <a:blip r:embed="rId3"/>
          <a:stretch>
            <a:fillRect/>
          </a:stretch>
        </p:blipFill>
        <p:spPr>
          <a:xfrm>
            <a:off x="228600" y="1371600"/>
            <a:ext cx="2056680" cy="2463840"/>
          </a:xfrm>
          <a:prstGeom prst="rect">
            <a:avLst/>
          </a:prstGeom>
          <a:ln w="9360">
            <a:noFill/>
          </a:ln>
        </p:spPr>
      </p:pic>
      <p:pic>
        <p:nvPicPr>
          <p:cNvPr id="301" name="Picture 11" descr=""/>
          <p:cNvPicPr/>
          <p:nvPr/>
        </p:nvPicPr>
        <p:blipFill>
          <a:blip r:embed="rId4"/>
          <a:stretch>
            <a:fillRect/>
          </a:stretch>
        </p:blipFill>
        <p:spPr>
          <a:xfrm>
            <a:off x="91440" y="3693600"/>
            <a:ext cx="9000360" cy="192240"/>
          </a:xfrm>
          <a:prstGeom prst="rect">
            <a:avLst/>
          </a:prstGeom>
          <a:ln w="9360">
            <a:solidFill>
              <a:srgbClr val="ff0000"/>
            </a:solidFill>
            <a:miter/>
          </a:ln>
        </p:spPr>
      </p:pic>
    </p:spTree>
  </p:cSld>
  <p:timing>
    <p:tnLst>
      <p:par>
        <p:cTn id="103" dur="indefinite" restart="never" nodeType="tmRoot">
          <p:childTnLst>
            <p:seq>
              <p:cTn id="104"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02" name="Content Placeholder 4" descr=""/>
          <p:cNvPicPr/>
          <p:nvPr/>
        </p:nvPicPr>
        <p:blipFill>
          <a:blip r:embed="rId1"/>
          <a:stretch>
            <a:fillRect/>
          </a:stretch>
        </p:blipFill>
        <p:spPr>
          <a:xfrm>
            <a:off x="2514600" y="2209680"/>
            <a:ext cx="6572520" cy="4647600"/>
          </a:xfrm>
          <a:prstGeom prst="rect">
            <a:avLst/>
          </a:prstGeom>
          <a:ln>
            <a:noFill/>
          </a:ln>
        </p:spPr>
      </p:pic>
      <p:pic>
        <p:nvPicPr>
          <p:cNvPr id="303" name="Picture 6" descr=""/>
          <p:cNvPicPr/>
          <p:nvPr/>
        </p:nvPicPr>
        <p:blipFill>
          <a:blip r:embed="rId2"/>
          <a:stretch>
            <a:fillRect/>
          </a:stretch>
        </p:blipFill>
        <p:spPr>
          <a:xfrm>
            <a:off x="-179280" y="117360"/>
            <a:ext cx="2742480" cy="1939320"/>
          </a:xfrm>
          <a:prstGeom prst="rect">
            <a:avLst/>
          </a:prstGeom>
          <a:ln>
            <a:noFill/>
          </a:ln>
        </p:spPr>
      </p:pic>
      <p:pic>
        <p:nvPicPr>
          <p:cNvPr id="304" name="Picture 7" descr=""/>
          <p:cNvPicPr/>
          <p:nvPr/>
        </p:nvPicPr>
        <p:blipFill>
          <a:blip r:embed="rId3"/>
          <a:stretch>
            <a:fillRect/>
          </a:stretch>
        </p:blipFill>
        <p:spPr>
          <a:xfrm>
            <a:off x="2438280" y="152280"/>
            <a:ext cx="2800800" cy="1980360"/>
          </a:xfrm>
          <a:prstGeom prst="rect">
            <a:avLst/>
          </a:prstGeom>
          <a:ln>
            <a:noFill/>
          </a:ln>
        </p:spPr>
      </p:pic>
      <p:pic>
        <p:nvPicPr>
          <p:cNvPr id="305" name="Picture 8" descr=""/>
          <p:cNvPicPr/>
          <p:nvPr/>
        </p:nvPicPr>
        <p:blipFill>
          <a:blip r:embed="rId4"/>
          <a:stretch>
            <a:fillRect/>
          </a:stretch>
        </p:blipFill>
        <p:spPr>
          <a:xfrm>
            <a:off x="5316120" y="152280"/>
            <a:ext cx="2742480" cy="1939320"/>
          </a:xfrm>
          <a:prstGeom prst="rect">
            <a:avLst/>
          </a:prstGeom>
          <a:ln>
            <a:noFill/>
          </a:ln>
        </p:spPr>
      </p:pic>
      <p:pic>
        <p:nvPicPr>
          <p:cNvPr id="306" name="Picture 9" descr=""/>
          <p:cNvPicPr/>
          <p:nvPr/>
        </p:nvPicPr>
        <p:blipFill>
          <a:blip r:embed="rId5"/>
          <a:stretch>
            <a:fillRect/>
          </a:stretch>
        </p:blipFill>
        <p:spPr>
          <a:xfrm>
            <a:off x="-27000" y="4800600"/>
            <a:ext cx="2693160" cy="1904400"/>
          </a:xfrm>
          <a:prstGeom prst="rect">
            <a:avLst/>
          </a:prstGeom>
          <a:ln>
            <a:noFill/>
          </a:ln>
        </p:spPr>
      </p:pic>
      <p:pic>
        <p:nvPicPr>
          <p:cNvPr id="307" name="Picture 10" descr=""/>
          <p:cNvPicPr/>
          <p:nvPr/>
        </p:nvPicPr>
        <p:blipFill>
          <a:blip r:embed="rId6"/>
          <a:stretch>
            <a:fillRect/>
          </a:stretch>
        </p:blipFill>
        <p:spPr>
          <a:xfrm>
            <a:off x="-179280" y="2438280"/>
            <a:ext cx="2742480" cy="1939320"/>
          </a:xfrm>
          <a:prstGeom prst="rect">
            <a:avLst/>
          </a:prstGeom>
          <a:ln>
            <a:noFill/>
          </a:ln>
        </p:spPr>
      </p:pic>
      <p:pic>
        <p:nvPicPr>
          <p:cNvPr id="308" name="Picture 2" descr=""/>
          <p:cNvPicPr/>
          <p:nvPr/>
        </p:nvPicPr>
        <p:blipFill>
          <a:blip r:embed="rId7"/>
          <a:stretch>
            <a:fillRect/>
          </a:stretch>
        </p:blipFill>
        <p:spPr>
          <a:xfrm>
            <a:off x="8153280" y="304920"/>
            <a:ext cx="691200" cy="1675800"/>
          </a:xfrm>
          <a:prstGeom prst="rect">
            <a:avLst/>
          </a:prstGeom>
          <a:ln>
            <a:noFill/>
          </a:ln>
        </p:spPr>
      </p:pic>
    </p:spTree>
  </p:cSld>
  <p:timing>
    <p:tnLst>
      <p:par>
        <p:cTn id="105" dur="indefinite" restart="never" nodeType="tmRoot">
          <p:childTnLst>
            <p:seq>
              <p:cTn id="106"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09" name="Content Placeholder 4" descr=""/>
          <p:cNvPicPr/>
          <p:nvPr/>
        </p:nvPicPr>
        <p:blipFill>
          <a:blip r:embed="rId1"/>
          <a:stretch>
            <a:fillRect/>
          </a:stretch>
        </p:blipFill>
        <p:spPr>
          <a:xfrm>
            <a:off x="2544840" y="2223000"/>
            <a:ext cx="6446160" cy="4558320"/>
          </a:xfrm>
          <a:prstGeom prst="rect">
            <a:avLst/>
          </a:prstGeom>
          <a:ln>
            <a:noFill/>
          </a:ln>
        </p:spPr>
      </p:pic>
      <p:pic>
        <p:nvPicPr>
          <p:cNvPr id="310" name="Picture 6" descr=""/>
          <p:cNvPicPr/>
          <p:nvPr/>
        </p:nvPicPr>
        <p:blipFill>
          <a:blip r:embed="rId2"/>
          <a:stretch>
            <a:fillRect/>
          </a:stretch>
        </p:blipFill>
        <p:spPr>
          <a:xfrm>
            <a:off x="-179280" y="117360"/>
            <a:ext cx="2742480" cy="1939320"/>
          </a:xfrm>
          <a:prstGeom prst="rect">
            <a:avLst/>
          </a:prstGeom>
          <a:ln>
            <a:noFill/>
          </a:ln>
        </p:spPr>
      </p:pic>
      <p:pic>
        <p:nvPicPr>
          <p:cNvPr id="311" name="Picture 7" descr=""/>
          <p:cNvPicPr/>
          <p:nvPr/>
        </p:nvPicPr>
        <p:blipFill>
          <a:blip r:embed="rId3"/>
          <a:stretch>
            <a:fillRect/>
          </a:stretch>
        </p:blipFill>
        <p:spPr>
          <a:xfrm>
            <a:off x="2438280" y="152280"/>
            <a:ext cx="2800800" cy="1980360"/>
          </a:xfrm>
          <a:prstGeom prst="rect">
            <a:avLst/>
          </a:prstGeom>
          <a:ln>
            <a:noFill/>
          </a:ln>
        </p:spPr>
      </p:pic>
      <p:pic>
        <p:nvPicPr>
          <p:cNvPr id="312" name="Picture 8" descr=""/>
          <p:cNvPicPr/>
          <p:nvPr/>
        </p:nvPicPr>
        <p:blipFill>
          <a:blip r:embed="rId4"/>
          <a:stretch>
            <a:fillRect/>
          </a:stretch>
        </p:blipFill>
        <p:spPr>
          <a:xfrm>
            <a:off x="5316120" y="152280"/>
            <a:ext cx="2742480" cy="1939320"/>
          </a:xfrm>
          <a:prstGeom prst="rect">
            <a:avLst/>
          </a:prstGeom>
          <a:ln>
            <a:noFill/>
          </a:ln>
        </p:spPr>
      </p:pic>
      <p:pic>
        <p:nvPicPr>
          <p:cNvPr id="313" name="Picture 9" descr=""/>
          <p:cNvPicPr/>
          <p:nvPr/>
        </p:nvPicPr>
        <p:blipFill>
          <a:blip r:embed="rId5"/>
          <a:stretch>
            <a:fillRect/>
          </a:stretch>
        </p:blipFill>
        <p:spPr>
          <a:xfrm>
            <a:off x="-27000" y="4800600"/>
            <a:ext cx="2693160" cy="1904400"/>
          </a:xfrm>
          <a:prstGeom prst="rect">
            <a:avLst/>
          </a:prstGeom>
          <a:ln>
            <a:noFill/>
          </a:ln>
        </p:spPr>
      </p:pic>
      <p:pic>
        <p:nvPicPr>
          <p:cNvPr id="314" name="Picture 10" descr=""/>
          <p:cNvPicPr/>
          <p:nvPr/>
        </p:nvPicPr>
        <p:blipFill>
          <a:blip r:embed="rId6"/>
          <a:stretch>
            <a:fillRect/>
          </a:stretch>
        </p:blipFill>
        <p:spPr>
          <a:xfrm>
            <a:off x="-179280" y="2438280"/>
            <a:ext cx="2742480" cy="1939320"/>
          </a:xfrm>
          <a:prstGeom prst="rect">
            <a:avLst/>
          </a:prstGeom>
          <a:ln>
            <a:noFill/>
          </a:ln>
        </p:spPr>
      </p:pic>
      <p:pic>
        <p:nvPicPr>
          <p:cNvPr id="315" name="Picture 2" descr=""/>
          <p:cNvPicPr/>
          <p:nvPr/>
        </p:nvPicPr>
        <p:blipFill>
          <a:blip r:embed="rId7"/>
          <a:stretch>
            <a:fillRect/>
          </a:stretch>
        </p:blipFill>
        <p:spPr>
          <a:xfrm>
            <a:off x="8153280" y="304920"/>
            <a:ext cx="691200" cy="1675800"/>
          </a:xfrm>
          <a:prstGeom prst="rect">
            <a:avLst/>
          </a:prstGeom>
          <a:ln>
            <a:noFill/>
          </a:ln>
        </p:spPr>
      </p:pic>
    </p:spTree>
  </p:cSld>
  <p:timing>
    <p:tnLst>
      <p:par>
        <p:cTn id="107" dur="indefinite" restart="never" nodeType="tmRoot">
          <p:childTnLst>
            <p:seq>
              <p:cTn id="108"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16" name="Content Placeholder 4" descr=""/>
          <p:cNvPicPr/>
          <p:nvPr/>
        </p:nvPicPr>
        <p:blipFill>
          <a:blip r:embed="rId1"/>
          <a:stretch>
            <a:fillRect/>
          </a:stretch>
        </p:blipFill>
        <p:spPr>
          <a:xfrm>
            <a:off x="2482920" y="2209680"/>
            <a:ext cx="6572520" cy="4647600"/>
          </a:xfrm>
          <a:prstGeom prst="rect">
            <a:avLst/>
          </a:prstGeom>
          <a:ln>
            <a:noFill/>
          </a:ln>
        </p:spPr>
      </p:pic>
      <p:pic>
        <p:nvPicPr>
          <p:cNvPr id="317" name="Picture 6" descr=""/>
          <p:cNvPicPr/>
          <p:nvPr/>
        </p:nvPicPr>
        <p:blipFill>
          <a:blip r:embed="rId2"/>
          <a:stretch>
            <a:fillRect/>
          </a:stretch>
        </p:blipFill>
        <p:spPr>
          <a:xfrm>
            <a:off x="-179280" y="117360"/>
            <a:ext cx="2742480" cy="1939320"/>
          </a:xfrm>
          <a:prstGeom prst="rect">
            <a:avLst/>
          </a:prstGeom>
          <a:ln>
            <a:noFill/>
          </a:ln>
        </p:spPr>
      </p:pic>
      <p:pic>
        <p:nvPicPr>
          <p:cNvPr id="318" name="Picture 7" descr=""/>
          <p:cNvPicPr/>
          <p:nvPr/>
        </p:nvPicPr>
        <p:blipFill>
          <a:blip r:embed="rId3"/>
          <a:stretch>
            <a:fillRect/>
          </a:stretch>
        </p:blipFill>
        <p:spPr>
          <a:xfrm>
            <a:off x="2438280" y="152280"/>
            <a:ext cx="2800800" cy="1980360"/>
          </a:xfrm>
          <a:prstGeom prst="rect">
            <a:avLst/>
          </a:prstGeom>
          <a:ln>
            <a:noFill/>
          </a:ln>
        </p:spPr>
      </p:pic>
      <p:pic>
        <p:nvPicPr>
          <p:cNvPr id="319" name="Picture 8" descr=""/>
          <p:cNvPicPr/>
          <p:nvPr/>
        </p:nvPicPr>
        <p:blipFill>
          <a:blip r:embed="rId4"/>
          <a:stretch>
            <a:fillRect/>
          </a:stretch>
        </p:blipFill>
        <p:spPr>
          <a:xfrm>
            <a:off x="5316120" y="152280"/>
            <a:ext cx="2742480" cy="1939320"/>
          </a:xfrm>
          <a:prstGeom prst="rect">
            <a:avLst/>
          </a:prstGeom>
          <a:ln>
            <a:noFill/>
          </a:ln>
        </p:spPr>
      </p:pic>
      <p:pic>
        <p:nvPicPr>
          <p:cNvPr id="320" name="Picture 9" descr=""/>
          <p:cNvPicPr/>
          <p:nvPr/>
        </p:nvPicPr>
        <p:blipFill>
          <a:blip r:embed="rId5"/>
          <a:stretch>
            <a:fillRect/>
          </a:stretch>
        </p:blipFill>
        <p:spPr>
          <a:xfrm>
            <a:off x="-27000" y="4800600"/>
            <a:ext cx="2693160" cy="1904400"/>
          </a:xfrm>
          <a:prstGeom prst="rect">
            <a:avLst/>
          </a:prstGeom>
          <a:ln>
            <a:noFill/>
          </a:ln>
        </p:spPr>
      </p:pic>
      <p:pic>
        <p:nvPicPr>
          <p:cNvPr id="321" name="Picture 10" descr=""/>
          <p:cNvPicPr/>
          <p:nvPr/>
        </p:nvPicPr>
        <p:blipFill>
          <a:blip r:embed="rId6"/>
          <a:stretch>
            <a:fillRect/>
          </a:stretch>
        </p:blipFill>
        <p:spPr>
          <a:xfrm>
            <a:off x="-179280" y="2438280"/>
            <a:ext cx="2742480" cy="1939320"/>
          </a:xfrm>
          <a:prstGeom prst="rect">
            <a:avLst/>
          </a:prstGeom>
          <a:ln>
            <a:noFill/>
          </a:ln>
        </p:spPr>
      </p:pic>
      <p:pic>
        <p:nvPicPr>
          <p:cNvPr id="322" name="Picture 2" descr=""/>
          <p:cNvPicPr/>
          <p:nvPr/>
        </p:nvPicPr>
        <p:blipFill>
          <a:blip r:embed="rId7"/>
          <a:stretch>
            <a:fillRect/>
          </a:stretch>
        </p:blipFill>
        <p:spPr>
          <a:xfrm>
            <a:off x="8153280" y="304920"/>
            <a:ext cx="691200" cy="1675800"/>
          </a:xfrm>
          <a:prstGeom prst="rect">
            <a:avLst/>
          </a:prstGeom>
          <a:ln>
            <a:noFill/>
          </a:ln>
        </p:spPr>
      </p:pic>
    </p:spTree>
  </p:cSld>
  <p:timing>
    <p:tnLst>
      <p:par>
        <p:cTn id="109" dur="indefinite" restart="never" nodeType="tmRoot">
          <p:childTnLst>
            <p:seq>
              <p:cTn id="110"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23" name="Content Placeholder 4" descr=""/>
          <p:cNvPicPr/>
          <p:nvPr/>
        </p:nvPicPr>
        <p:blipFill>
          <a:blip r:embed="rId1"/>
          <a:stretch>
            <a:fillRect/>
          </a:stretch>
        </p:blipFill>
        <p:spPr>
          <a:xfrm>
            <a:off x="6019920" y="0"/>
            <a:ext cx="3232080" cy="2285280"/>
          </a:xfrm>
          <a:prstGeom prst="rect">
            <a:avLst/>
          </a:prstGeom>
          <a:ln>
            <a:noFill/>
          </a:ln>
        </p:spPr>
      </p:pic>
      <p:pic>
        <p:nvPicPr>
          <p:cNvPr id="324" name="Content Placeholder 4" descr=""/>
          <p:cNvPicPr/>
          <p:nvPr/>
        </p:nvPicPr>
        <p:blipFill>
          <a:blip r:embed="rId2"/>
          <a:stretch>
            <a:fillRect/>
          </a:stretch>
        </p:blipFill>
        <p:spPr>
          <a:xfrm>
            <a:off x="-152280" y="0"/>
            <a:ext cx="3276000" cy="2316240"/>
          </a:xfrm>
          <a:prstGeom prst="rect">
            <a:avLst/>
          </a:prstGeom>
          <a:ln>
            <a:noFill/>
          </a:ln>
        </p:spPr>
      </p:pic>
      <p:sp>
        <p:nvSpPr>
          <p:cNvPr id="325" name="CustomShape 1"/>
          <p:cNvSpPr/>
          <p:nvPr/>
        </p:nvSpPr>
        <p:spPr>
          <a:xfrm flipV="1" rot="16200000">
            <a:off x="6400800" y="380160"/>
            <a:ext cx="608760" cy="4419000"/>
          </a:xfrm>
          <a:prstGeom prst="flowChartMerge">
            <a:avLst/>
          </a:prstGeom>
          <a:gradFill>
            <a:gsLst>
              <a:gs pos="0">
                <a:srgbClr val="ffc000"/>
              </a:gs>
              <a:gs pos="100000">
                <a:srgbClr val="339933"/>
              </a:gs>
            </a:gsLst>
            <a:lin ang="16200000"/>
          </a:gradFill>
          <a:ln w="25560">
            <a:solidFill>
              <a:srgbClr val="595959"/>
            </a:solidFill>
            <a:round/>
          </a:ln>
        </p:spPr>
      </p:sp>
      <p:sp>
        <p:nvSpPr>
          <p:cNvPr id="326" name="CustomShape 2"/>
          <p:cNvSpPr/>
          <p:nvPr/>
        </p:nvSpPr>
        <p:spPr>
          <a:xfrm flipV="1" rot="5400000">
            <a:off x="1981080" y="380160"/>
            <a:ext cx="608760" cy="4419000"/>
          </a:xfrm>
          <a:prstGeom prst="flowChartMerge">
            <a:avLst/>
          </a:prstGeom>
          <a:gradFill>
            <a:gsLst>
              <a:gs pos="0">
                <a:srgbClr val="ffc000"/>
              </a:gs>
              <a:gs pos="100000">
                <a:srgbClr val="ff0000"/>
              </a:gs>
            </a:gsLst>
            <a:lin ang="10800000"/>
          </a:gradFill>
          <a:ln w="25560">
            <a:solidFill>
              <a:srgbClr val="595959"/>
            </a:solidFill>
            <a:round/>
          </a:ln>
        </p:spPr>
      </p:sp>
      <p:pic>
        <p:nvPicPr>
          <p:cNvPr id="327" name="Content Placeholder 4" descr=""/>
          <p:cNvPicPr/>
          <p:nvPr/>
        </p:nvPicPr>
        <p:blipFill>
          <a:blip r:embed="rId3"/>
          <a:stretch>
            <a:fillRect/>
          </a:stretch>
        </p:blipFill>
        <p:spPr>
          <a:xfrm>
            <a:off x="2895480" y="0"/>
            <a:ext cx="3276000" cy="2316240"/>
          </a:xfrm>
          <a:prstGeom prst="rect">
            <a:avLst/>
          </a:prstGeom>
          <a:ln>
            <a:noFill/>
          </a:ln>
        </p:spPr>
      </p:pic>
      <p:sp>
        <p:nvSpPr>
          <p:cNvPr id="328" name="CustomShape 3"/>
          <p:cNvSpPr/>
          <p:nvPr/>
        </p:nvSpPr>
        <p:spPr>
          <a:xfrm rot="16200000">
            <a:off x="1293120" y="1343160"/>
            <a:ext cx="460800" cy="2894760"/>
          </a:xfrm>
          <a:prstGeom prst="rect">
            <a:avLst/>
          </a:prstGeom>
          <a:noFill/>
          <a:ln>
            <a:noFill/>
          </a:ln>
        </p:spPr>
        <p:txBody>
          <a:bodyPr lIns="45000" rIns="45000" tIns="90000" bIns="90000" vert="vert"/>
          <a:p>
            <a:pPr>
              <a:lnSpc>
                <a:spcPct val="100000"/>
              </a:lnSpc>
            </a:pPr>
            <a:r>
              <a:rPr lang="en-US">
                <a:solidFill>
                  <a:srgbClr val="000000"/>
                </a:solidFill>
                <a:latin typeface="Calibri"/>
              </a:rPr>
              <a:t>Pessimistic</a:t>
            </a:r>
            <a:endParaRPr/>
          </a:p>
        </p:txBody>
      </p:sp>
      <p:sp>
        <p:nvSpPr>
          <p:cNvPr id="329" name="CustomShape 4"/>
          <p:cNvSpPr/>
          <p:nvPr/>
        </p:nvSpPr>
        <p:spPr>
          <a:xfrm rot="16200000">
            <a:off x="8890200" y="1530000"/>
            <a:ext cx="460800" cy="2513880"/>
          </a:xfrm>
          <a:prstGeom prst="rect">
            <a:avLst/>
          </a:prstGeom>
          <a:noFill/>
          <a:ln>
            <a:noFill/>
          </a:ln>
        </p:spPr>
        <p:txBody>
          <a:bodyPr lIns="45000" rIns="45000" tIns="90000" bIns="90000" vert="vert"/>
          <a:p>
            <a:pPr>
              <a:lnSpc>
                <a:spcPct val="100000"/>
              </a:lnSpc>
            </a:pPr>
            <a:r>
              <a:rPr lang="en-US">
                <a:solidFill>
                  <a:srgbClr val="000000"/>
                </a:solidFill>
                <a:latin typeface="Calibri"/>
              </a:rPr>
              <a:t>Optimistic</a:t>
            </a:r>
            <a:endParaRPr/>
          </a:p>
        </p:txBody>
      </p:sp>
      <p:graphicFrame>
        <p:nvGraphicFramePr>
          <p:cNvPr id="330" name="Table 5"/>
          <p:cNvGraphicFramePr/>
          <p:nvPr/>
        </p:nvGraphicFramePr>
        <p:xfrm>
          <a:off x="228600" y="3352680"/>
          <a:ext cx="2742480" cy="3056400"/>
        </p:xfrm>
        <a:graphic>
          <a:graphicData uri="http://schemas.openxmlformats.org/drawingml/2006/table">
            <a:tbl>
              <a:tblPr/>
              <a:tblGrid>
                <a:gridCol w="2742480"/>
              </a:tblGrid>
              <a:tr h="329400">
                <a:tc>
                  <a:txBody>
                    <a:bodyPr/>
                    <a:p>
                      <a:pPr algn="ctr">
                        <a:lnSpc>
                          <a:spcPct val="100000"/>
                        </a:lnSpc>
                      </a:pPr>
                      <a:r>
                        <a:rPr b="1" lang="en-US" sz="1600">
                          <a:solidFill>
                            <a:srgbClr val="ffffff"/>
                          </a:solidFill>
                          <a:latin typeface="Calibri"/>
                        </a:rPr>
                        <a:t>Pessimistic Outlook</a:t>
                      </a:r>
                      <a:endParaRPr/>
                    </a:p>
                  </a:txBody>
                  <a:tcPr/>
                </a:tc>
              </a:tr>
              <a:tr h="1042200">
                <a:tc>
                  <a:txBody>
                    <a:bodyPr/>
                    <a:p>
                      <a:r>
                        <a:rPr b="1" lang="en-US" sz="1600">
                          <a:solidFill>
                            <a:srgbClr val="000000"/>
                          </a:solidFill>
                          <a:latin typeface="Calibri"/>
                        </a:rPr>
                        <a:t>ORness = .95</a:t>
                      </a:r>
                      <a:endParaRPr/>
                    </a:p>
                    <a:p>
                      <a:pPr>
                        <a:lnSpc>
                          <a:spcPct val="100000"/>
                        </a:lnSpc>
                      </a:pPr>
                      <a:r>
                        <a:rPr lang="en-US" sz="1600">
                          <a:solidFill>
                            <a:srgbClr val="000000"/>
                          </a:solidFill>
                          <a:latin typeface="Calibri"/>
                        </a:rPr>
                        <a:t>Much more weight is given to high attribute values</a:t>
                      </a:r>
                      <a:endParaRPr/>
                    </a:p>
                  </a:txBody>
                  <a:tcPr/>
                </a:tc>
              </a:tr>
              <a:tr h="1042200">
                <a:tc>
                  <a:txBody>
                    <a:bodyPr/>
                    <a:p>
                      <a:r>
                        <a:rPr b="1" lang="en-US" sz="1600">
                          <a:solidFill>
                            <a:srgbClr val="000000"/>
                          </a:solidFill>
                          <a:latin typeface="Calibri"/>
                        </a:rPr>
                        <a:t>Tradeoff = .23</a:t>
                      </a:r>
                      <a:endParaRPr/>
                    </a:p>
                    <a:p>
                      <a:pPr>
                        <a:lnSpc>
                          <a:spcPct val="100000"/>
                        </a:lnSpc>
                      </a:pPr>
                      <a:r>
                        <a:rPr lang="en-US" sz="1600">
                          <a:solidFill>
                            <a:srgbClr val="000000"/>
                          </a:solidFill>
                          <a:latin typeface="Calibri"/>
                        </a:rPr>
                        <a:t>Low Values are less able to </a:t>
                      </a:r>
                      <a:endParaRPr/>
                    </a:p>
                    <a:p>
                      <a:pPr>
                        <a:lnSpc>
                          <a:spcPct val="100000"/>
                        </a:lnSpc>
                      </a:pPr>
                      <a:r>
                        <a:rPr lang="en-US" sz="1600">
                          <a:solidFill>
                            <a:srgbClr val="000000"/>
                          </a:solidFill>
                          <a:latin typeface="Calibri"/>
                        </a:rPr>
                        <a:t>average out high values</a:t>
                      </a:r>
                      <a:endParaRPr/>
                    </a:p>
                  </a:txBody>
                  <a:tcPr/>
                </a:tc>
              </a:tr>
              <a:tr h="1042200">
                <a:tc>
                  <a:txBody>
                    <a:bodyPr/>
                    <a:p>
                      <a:pPr>
                        <a:lnSpc>
                          <a:spcPct val="100000"/>
                        </a:lnSpc>
                      </a:pPr>
                      <a:r>
                        <a:rPr b="1" lang="en-US" sz="1600">
                          <a:solidFill>
                            <a:srgbClr val="000000"/>
                          </a:solidFill>
                          <a:latin typeface="Calibri"/>
                        </a:rPr>
                        <a:t>Mean Score = .71</a:t>
                      </a:r>
                      <a:endParaRPr/>
                    </a:p>
                    <a:p>
                      <a:pPr>
                        <a:lnSpc>
                          <a:spcPct val="100000"/>
                        </a:lnSpc>
                      </a:pPr>
                      <a:r>
                        <a:rPr lang="en-US" sz="1600">
                          <a:solidFill>
                            <a:srgbClr val="000000"/>
                          </a:solidFill>
                          <a:latin typeface="Calibri"/>
                        </a:rPr>
                        <a:t>Higher ORness and lower tradeoff will lead to higher scores.</a:t>
                      </a:r>
                      <a:endParaRPr/>
                    </a:p>
                  </a:txBody>
                  <a:tcPr/>
                </a:tc>
              </a:tr>
            </a:tbl>
          </a:graphicData>
        </a:graphic>
      </p:graphicFrame>
      <p:graphicFrame>
        <p:nvGraphicFramePr>
          <p:cNvPr id="331" name="Table 6"/>
          <p:cNvGraphicFramePr/>
          <p:nvPr/>
        </p:nvGraphicFramePr>
        <p:xfrm>
          <a:off x="3200400" y="3352680"/>
          <a:ext cx="2742480" cy="3086640"/>
        </p:xfrm>
        <a:graphic>
          <a:graphicData uri="http://schemas.openxmlformats.org/drawingml/2006/table">
            <a:tbl>
              <a:tblPr/>
              <a:tblGrid>
                <a:gridCol w="2742480"/>
              </a:tblGrid>
              <a:tr h="360000">
                <a:tc>
                  <a:txBody>
                    <a:bodyPr/>
                    <a:p>
                      <a:pPr algn="ctr">
                        <a:lnSpc>
                          <a:spcPct val="100000"/>
                        </a:lnSpc>
                      </a:pPr>
                      <a:r>
                        <a:rPr b="1" lang="en-US">
                          <a:solidFill>
                            <a:srgbClr val="ffffff"/>
                          </a:solidFill>
                          <a:latin typeface="Calibri"/>
                        </a:rPr>
                        <a:t>Intermediate Case</a:t>
                      </a:r>
                      <a:endParaRPr/>
                    </a:p>
                  </a:txBody>
                  <a:tcPr/>
                </a:tc>
              </a:tr>
              <a:tr h="1042200">
                <a:tc>
                  <a:txBody>
                    <a:bodyPr/>
                    <a:p>
                      <a:r>
                        <a:rPr b="1" lang="en-US" sz="1600">
                          <a:solidFill>
                            <a:srgbClr val="000000"/>
                          </a:solidFill>
                          <a:latin typeface="Calibri"/>
                        </a:rPr>
                        <a:t>“</a:t>
                      </a:r>
                      <a:r>
                        <a:rPr b="1" lang="en-US" sz="1600">
                          <a:solidFill>
                            <a:srgbClr val="000000"/>
                          </a:solidFill>
                          <a:latin typeface="Calibri"/>
                        </a:rPr>
                        <a:t>Or”ness = .75</a:t>
                      </a:r>
                      <a:endParaRPr/>
                    </a:p>
                    <a:p>
                      <a:pPr>
                        <a:lnSpc>
                          <a:spcPct val="100000"/>
                        </a:lnSpc>
                      </a:pPr>
                      <a:r>
                        <a:rPr lang="en-US" sz="1400">
                          <a:solidFill>
                            <a:srgbClr val="000000"/>
                          </a:solidFill>
                          <a:latin typeface="Calibri"/>
                        </a:rPr>
                        <a:t>More weight is given to high </a:t>
                      </a:r>
                      <a:endParaRPr/>
                    </a:p>
                    <a:p>
                      <a:pPr>
                        <a:lnSpc>
                          <a:spcPct val="100000"/>
                        </a:lnSpc>
                      </a:pPr>
                      <a:r>
                        <a:rPr lang="en-US" sz="1400">
                          <a:solidFill>
                            <a:srgbClr val="000000"/>
                          </a:solidFill>
                          <a:latin typeface="Calibri"/>
                        </a:rPr>
                        <a:t>attribute values</a:t>
                      </a:r>
                      <a:endParaRPr/>
                    </a:p>
                  </a:txBody>
                  <a:tcPr/>
                </a:tc>
              </a:tr>
              <a:tr h="1042200">
                <a:tc>
                  <a:txBody>
                    <a:bodyPr/>
                    <a:p>
                      <a:r>
                        <a:rPr b="1" lang="en-US" sz="1600">
                          <a:solidFill>
                            <a:srgbClr val="000000"/>
                          </a:solidFill>
                          <a:latin typeface="Calibri"/>
                        </a:rPr>
                        <a:t>Tradeoff = .65</a:t>
                      </a:r>
                      <a:endParaRPr/>
                    </a:p>
                    <a:p>
                      <a:pPr>
                        <a:lnSpc>
                          <a:spcPct val="100000"/>
                        </a:lnSpc>
                      </a:pPr>
                      <a:r>
                        <a:rPr lang="en-US" sz="1400">
                          <a:solidFill>
                            <a:srgbClr val="000000"/>
                          </a:solidFill>
                          <a:latin typeface="Calibri"/>
                        </a:rPr>
                        <a:t>Low Values are somewhat able to average out high values</a:t>
                      </a:r>
                      <a:endParaRPr/>
                    </a:p>
                  </a:txBody>
                  <a:tcPr/>
                </a:tc>
              </a:tr>
              <a:tr h="994680">
                <a:tc>
                  <a:txBody>
                    <a:bodyPr/>
                    <a:p>
                      <a:pPr>
                        <a:lnSpc>
                          <a:spcPct val="100000"/>
                        </a:lnSpc>
                      </a:pPr>
                      <a:r>
                        <a:rPr b="1" lang="en-US" sz="1600">
                          <a:solidFill>
                            <a:srgbClr val="000000"/>
                          </a:solidFill>
                          <a:latin typeface="Calibri"/>
                        </a:rPr>
                        <a:t>Mean Score = .56</a:t>
                      </a:r>
                      <a:endParaRPr/>
                    </a:p>
                    <a:p>
                      <a:pPr>
                        <a:lnSpc>
                          <a:spcPct val="100000"/>
                        </a:lnSpc>
                      </a:pPr>
                      <a:r>
                        <a:rPr lang="en-US" sz="1400">
                          <a:solidFill>
                            <a:srgbClr val="000000"/>
                          </a:solidFill>
                          <a:latin typeface="Calibri"/>
                        </a:rPr>
                        <a:t>Decreasing ORness and increasing tradeoff will lead to decreasing scores.</a:t>
                      </a:r>
                      <a:endParaRPr/>
                    </a:p>
                  </a:txBody>
                  <a:tcPr/>
                </a:tc>
              </a:tr>
            </a:tbl>
          </a:graphicData>
        </a:graphic>
      </p:graphicFrame>
      <p:graphicFrame>
        <p:nvGraphicFramePr>
          <p:cNvPr id="332" name="Table 7"/>
          <p:cNvGraphicFramePr/>
          <p:nvPr/>
        </p:nvGraphicFramePr>
        <p:xfrm>
          <a:off x="6172200" y="3352680"/>
          <a:ext cx="2742480" cy="3056400"/>
        </p:xfrm>
        <a:graphic>
          <a:graphicData uri="http://schemas.openxmlformats.org/drawingml/2006/table">
            <a:tbl>
              <a:tblPr/>
              <a:tblGrid>
                <a:gridCol w="2742480"/>
              </a:tblGrid>
              <a:tr h="329400">
                <a:tc>
                  <a:txBody>
                    <a:bodyPr/>
                    <a:p>
                      <a:pPr algn="ctr">
                        <a:lnSpc>
                          <a:spcPct val="100000"/>
                        </a:lnSpc>
                      </a:pPr>
                      <a:r>
                        <a:rPr b="1" lang="en-US" sz="1600">
                          <a:solidFill>
                            <a:srgbClr val="ffffff"/>
                          </a:solidFill>
                          <a:latin typeface="Calibri"/>
                        </a:rPr>
                        <a:t>Optimistic Outlook</a:t>
                      </a:r>
                      <a:endParaRPr/>
                    </a:p>
                  </a:txBody>
                  <a:tcPr/>
                </a:tc>
              </a:tr>
              <a:tr h="1042200">
                <a:tc>
                  <a:txBody>
                    <a:bodyPr/>
                    <a:p>
                      <a:r>
                        <a:rPr b="1" lang="en-US" sz="1600">
                          <a:solidFill>
                            <a:srgbClr val="000000"/>
                          </a:solidFill>
                          <a:latin typeface="Calibri"/>
                        </a:rPr>
                        <a:t>“</a:t>
                      </a:r>
                      <a:r>
                        <a:rPr b="1" lang="en-US" sz="1600">
                          <a:solidFill>
                            <a:srgbClr val="000000"/>
                          </a:solidFill>
                          <a:latin typeface="Calibri"/>
                        </a:rPr>
                        <a:t>Or”ness = .50</a:t>
                      </a:r>
                      <a:endParaRPr/>
                    </a:p>
                    <a:p>
                      <a:pPr>
                        <a:lnSpc>
                          <a:spcPct val="100000"/>
                        </a:lnSpc>
                      </a:pPr>
                      <a:r>
                        <a:rPr lang="en-US" sz="1600">
                          <a:solidFill>
                            <a:srgbClr val="000000"/>
                          </a:solidFill>
                          <a:latin typeface="Calibri"/>
                        </a:rPr>
                        <a:t>Equally weights all variables (Takes an average).</a:t>
                      </a:r>
                      <a:endParaRPr/>
                    </a:p>
                  </a:txBody>
                  <a:tcPr/>
                </a:tc>
              </a:tr>
              <a:tr h="804600">
                <a:tc>
                  <a:txBody>
                    <a:bodyPr/>
                    <a:p>
                      <a:r>
                        <a:rPr b="1" lang="en-US" sz="1600">
                          <a:solidFill>
                            <a:srgbClr val="000000"/>
                          </a:solidFill>
                          <a:latin typeface="Calibri"/>
                        </a:rPr>
                        <a:t>Tradeoff = 1</a:t>
                      </a:r>
                      <a:endParaRPr/>
                    </a:p>
                    <a:p>
                      <a:pPr>
                        <a:lnSpc>
                          <a:spcPct val="100000"/>
                        </a:lnSpc>
                      </a:pPr>
                      <a:r>
                        <a:rPr lang="en-US" sz="1600">
                          <a:solidFill>
                            <a:srgbClr val="000000"/>
                          </a:solidFill>
                          <a:latin typeface="Calibri"/>
                        </a:rPr>
                        <a:t>Low Values are able to average out high values</a:t>
                      </a:r>
                      <a:endParaRPr/>
                    </a:p>
                  </a:txBody>
                  <a:tcPr/>
                </a:tc>
              </a:tr>
              <a:tr h="1042200">
                <a:tc>
                  <a:txBody>
                    <a:bodyPr/>
                    <a:p>
                      <a:pPr>
                        <a:lnSpc>
                          <a:spcPct val="100000"/>
                        </a:lnSpc>
                      </a:pPr>
                      <a:r>
                        <a:rPr b="1" lang="en-US" sz="1600">
                          <a:solidFill>
                            <a:srgbClr val="000000"/>
                          </a:solidFill>
                          <a:latin typeface="Calibri"/>
                        </a:rPr>
                        <a:t>Mean Score = .36</a:t>
                      </a:r>
                      <a:endParaRPr/>
                    </a:p>
                    <a:p>
                      <a:pPr>
                        <a:lnSpc>
                          <a:spcPct val="100000"/>
                        </a:lnSpc>
                      </a:pPr>
                      <a:r>
                        <a:rPr lang="en-US" sz="1600">
                          <a:solidFill>
                            <a:srgbClr val="000000"/>
                          </a:solidFill>
                          <a:latin typeface="Calibri"/>
                        </a:rPr>
                        <a:t>Smaller ORness and high tradeoff will lead to lower scores.</a:t>
                      </a:r>
                      <a:endParaRPr/>
                    </a:p>
                  </a:txBody>
                  <a:tcPr/>
                </a:tc>
              </a:tr>
            </a:tbl>
          </a:graphicData>
        </a:graphic>
      </p:graphicFrame>
    </p:spTree>
  </p:cSld>
  <p:timing>
    <p:tnLst>
      <p:par>
        <p:cTn id="111" dur="indefinite" restart="never" nodeType="tmRoot">
          <p:childTnLst>
            <p:seq>
              <p:cTn id="112"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3"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Today’s Goals</a:t>
            </a:r>
            <a:endParaRPr/>
          </a:p>
        </p:txBody>
      </p:sp>
      <p:sp>
        <p:nvSpPr>
          <p:cNvPr id="334" name="CustomShape 2"/>
          <p:cNvSpPr/>
          <p:nvPr/>
        </p:nvSpPr>
        <p:spPr>
          <a:xfrm>
            <a:off x="457200" y="1600200"/>
            <a:ext cx="8228880" cy="4525200"/>
          </a:xfrm>
          <a:prstGeom prst="rect">
            <a:avLst/>
          </a:prstGeom>
          <a:noFill/>
          <a:ln>
            <a:noFill/>
          </a:ln>
        </p:spPr>
        <p:txBody>
          <a:bodyPr lIns="90000" rIns="90000" tIns="45000" bIns="45000"/>
          <a:p>
            <a:pPr>
              <a:lnSpc>
                <a:spcPct val="100000"/>
              </a:lnSpc>
              <a:buFont typeface="Arial"/>
              <a:buChar char="•"/>
            </a:pPr>
            <a:r>
              <a:rPr lang="en-US" sz="3200">
                <a:solidFill>
                  <a:srgbClr val="000000"/>
                </a:solidFill>
                <a:latin typeface="Calibri"/>
              </a:rPr>
              <a:t>What is data aggregation?  Why use it?</a:t>
            </a:r>
            <a:endParaRPr/>
          </a:p>
          <a:p>
            <a:pPr>
              <a:lnSpc>
                <a:spcPct val="100000"/>
              </a:lnSpc>
              <a:buFont typeface="Arial"/>
              <a:buChar char="•"/>
            </a:pPr>
            <a:r>
              <a:rPr lang="en-US" sz="3200">
                <a:solidFill>
                  <a:srgbClr val="000000"/>
                </a:solidFill>
                <a:latin typeface="Calibri"/>
              </a:rPr>
              <a:t>What is an example of data aggregation?</a:t>
            </a:r>
            <a:endParaRPr/>
          </a:p>
          <a:p>
            <a:pPr>
              <a:lnSpc>
                <a:spcPct val="100000"/>
              </a:lnSpc>
              <a:buFont typeface="Arial"/>
              <a:buChar char="•"/>
            </a:pPr>
            <a:r>
              <a:rPr lang="en-US" sz="3200">
                <a:solidFill>
                  <a:srgbClr val="ff0000"/>
                </a:solidFill>
                <a:latin typeface="Calibri"/>
              </a:rPr>
              <a:t>What else should I know?</a:t>
            </a:r>
            <a:endParaRPr/>
          </a:p>
        </p:txBody>
      </p:sp>
    </p:spTree>
  </p:cSld>
  <p:timing>
    <p:tnLst>
      <p:par>
        <p:cTn id="113" dur="indefinite" restart="never" nodeType="tmRoot">
          <p:childTnLst>
            <p:seq>
              <p:cTn id="114"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5"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Many Different Types of Aggregation</a:t>
            </a:r>
            <a:endParaRPr/>
          </a:p>
        </p:txBody>
      </p:sp>
      <p:sp>
        <p:nvSpPr>
          <p:cNvPr id="336" name="CustomShape 2"/>
          <p:cNvSpPr/>
          <p:nvPr/>
        </p:nvSpPr>
        <p:spPr>
          <a:xfrm>
            <a:off x="457200" y="1600200"/>
            <a:ext cx="8228880" cy="4525200"/>
          </a:xfrm>
          <a:prstGeom prst="rect">
            <a:avLst/>
          </a:prstGeom>
          <a:noFill/>
          <a:ln>
            <a:noFill/>
          </a:ln>
        </p:spPr>
        <p:txBody>
          <a:bodyPr lIns="90000" rIns="90000" tIns="45000" bIns="45000"/>
          <a:p>
            <a:pPr>
              <a:lnSpc>
                <a:spcPct val="100000"/>
              </a:lnSpc>
              <a:buFont typeface="Arial"/>
              <a:buChar char="•"/>
            </a:pPr>
            <a:r>
              <a:rPr lang="en-US" sz="3200">
                <a:solidFill>
                  <a:srgbClr val="000000"/>
                </a:solidFill>
                <a:latin typeface="Calibri"/>
              </a:rPr>
              <a:t>I suggest you use OWA, as you can control the degree of tradeoff.  Alternatives other than WLC include:</a:t>
            </a:r>
            <a:endParaRPr/>
          </a:p>
          <a:p>
            <a:pPr lvl="1">
              <a:lnSpc>
                <a:spcPct val="100000"/>
              </a:lnSpc>
              <a:buFont typeface="Arial"/>
              <a:buChar char="–"/>
            </a:pPr>
            <a:r>
              <a:rPr lang="en-US" sz="2800">
                <a:solidFill>
                  <a:srgbClr val="000000"/>
                </a:solidFill>
                <a:latin typeface="Calibri"/>
              </a:rPr>
              <a:t>Data Envelopment Analysis</a:t>
            </a:r>
            <a:endParaRPr/>
          </a:p>
          <a:p>
            <a:pPr lvl="1">
              <a:lnSpc>
                <a:spcPct val="100000"/>
              </a:lnSpc>
              <a:buFont typeface="Arial"/>
              <a:buChar char="–"/>
            </a:pPr>
            <a:r>
              <a:rPr lang="en-US" sz="2800">
                <a:solidFill>
                  <a:srgbClr val="000000"/>
                </a:solidFill>
                <a:latin typeface="Calibri"/>
              </a:rPr>
              <a:t>Pareto Rank Order</a:t>
            </a:r>
            <a:endParaRPr/>
          </a:p>
          <a:p>
            <a:pPr lvl="1">
              <a:lnSpc>
                <a:spcPct val="100000"/>
              </a:lnSpc>
              <a:buFont typeface="Arial"/>
              <a:buChar char="–"/>
            </a:pPr>
            <a:r>
              <a:rPr lang="en-US" sz="2800">
                <a:solidFill>
                  <a:srgbClr val="000000"/>
                </a:solidFill>
                <a:latin typeface="Calibri"/>
              </a:rPr>
              <a:t>Weighted Ordered Weighted Average</a:t>
            </a:r>
            <a:endParaRPr/>
          </a:p>
        </p:txBody>
      </p:sp>
    </p:spTree>
  </p:cSld>
  <p:timing>
    <p:tnLst>
      <p:par>
        <p:cTn id="115" dur="indefinite" restart="never" nodeType="tmRoot">
          <p:childTnLst>
            <p:seq>
              <p:cTn id="116"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7"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Data Envelopment Analysis</a:t>
            </a:r>
            <a:endParaRPr/>
          </a:p>
        </p:txBody>
      </p:sp>
      <p:pic>
        <p:nvPicPr>
          <p:cNvPr id="338" name="Picture 3" descr=""/>
          <p:cNvPicPr/>
          <p:nvPr/>
        </p:nvPicPr>
        <p:blipFill>
          <a:blip r:embed="rId1"/>
          <a:stretch>
            <a:fillRect/>
          </a:stretch>
        </p:blipFill>
        <p:spPr>
          <a:xfrm>
            <a:off x="3581280" y="1600200"/>
            <a:ext cx="4872960" cy="4710240"/>
          </a:xfrm>
          <a:prstGeom prst="rect">
            <a:avLst/>
          </a:prstGeom>
          <a:ln w="9360">
            <a:noFill/>
          </a:ln>
        </p:spPr>
      </p:pic>
      <p:sp>
        <p:nvSpPr>
          <p:cNvPr id="339" name="CustomShape 2"/>
          <p:cNvSpPr/>
          <p:nvPr/>
        </p:nvSpPr>
        <p:spPr>
          <a:xfrm>
            <a:off x="380880" y="1600200"/>
            <a:ext cx="3047400" cy="5301360"/>
          </a:xfrm>
          <a:prstGeom prst="rect">
            <a:avLst/>
          </a:prstGeom>
          <a:noFill/>
          <a:ln>
            <a:noFill/>
          </a:ln>
        </p:spPr>
        <p:txBody>
          <a:bodyPr lIns="90000" rIns="90000" tIns="45000" bIns="45000"/>
          <a:p>
            <a:pPr>
              <a:lnSpc>
                <a:spcPct val="100000"/>
              </a:lnSpc>
            </a:pPr>
            <a:r>
              <a:rPr lang="en-US" sz="1600">
                <a:solidFill>
                  <a:srgbClr val="000000"/>
                </a:solidFill>
                <a:latin typeface="Calibri"/>
              </a:rPr>
              <a:t>First, establish the frontier of options.</a:t>
            </a:r>
            <a:endParaRPr/>
          </a:p>
          <a:p>
            <a:pPr>
              <a:lnSpc>
                <a:spcPct val="100000"/>
              </a:lnSpc>
            </a:pPr>
            <a:r>
              <a:rPr lang="en-US" sz="1600">
                <a:solidFill>
                  <a:srgbClr val="000000"/>
                </a:solidFill>
                <a:latin typeface="Calibri"/>
              </a:rPr>
              <a:t>Second, from the origin, determine how far a given point lays on a straight line from the origin to the frontier.</a:t>
            </a:r>
            <a:endParaRPr/>
          </a:p>
          <a:p>
            <a:pPr>
              <a:lnSpc>
                <a:spcPct val="100000"/>
              </a:lnSpc>
            </a:pPr>
            <a:endParaRPr/>
          </a:p>
          <a:p>
            <a:pPr>
              <a:lnSpc>
                <a:spcPct val="100000"/>
              </a:lnSpc>
            </a:pPr>
            <a:r>
              <a:rPr lang="en-US" sz="1600">
                <a:solidFill>
                  <a:srgbClr val="000000"/>
                </a:solidFill>
                <a:latin typeface="Calibri"/>
              </a:rPr>
              <a:t>This has the characteristic of placing a great deal of weight on the highest scoring indicator (similar to an OWA where Orness = 1).</a:t>
            </a:r>
            <a:endParaRPr/>
          </a:p>
          <a:p>
            <a:pPr>
              <a:lnSpc>
                <a:spcPct val="100000"/>
              </a:lnSpc>
            </a:pPr>
            <a:endParaRPr/>
          </a:p>
          <a:p>
            <a:pPr>
              <a:lnSpc>
                <a:spcPct val="100000"/>
              </a:lnSpc>
            </a:pPr>
            <a:r>
              <a:rPr lang="en-US" sz="1600">
                <a:solidFill>
                  <a:srgbClr val="000000"/>
                </a:solidFill>
                <a:latin typeface="Calibri"/>
              </a:rPr>
              <a:t>If a new point is added which moves the frontier, the analysis has to be re-run.</a:t>
            </a:r>
            <a:endParaRPr/>
          </a:p>
        </p:txBody>
      </p:sp>
    </p:spTree>
  </p:cSld>
  <p:timing>
    <p:tnLst>
      <p:par>
        <p:cTn id="117" dur="indefinite" restart="never" nodeType="tmRoot">
          <p:childTnLst>
            <p:seq>
              <p:cTn id="118"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4"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Today’s Goals</a:t>
            </a:r>
            <a:endParaRPr/>
          </a:p>
        </p:txBody>
      </p:sp>
      <p:sp>
        <p:nvSpPr>
          <p:cNvPr id="135" name="CustomShape 2"/>
          <p:cNvSpPr/>
          <p:nvPr/>
        </p:nvSpPr>
        <p:spPr>
          <a:xfrm>
            <a:off x="457200" y="1600200"/>
            <a:ext cx="8228880" cy="4525200"/>
          </a:xfrm>
          <a:prstGeom prst="rect">
            <a:avLst/>
          </a:prstGeom>
          <a:noFill/>
          <a:ln>
            <a:noFill/>
          </a:ln>
        </p:spPr>
        <p:txBody>
          <a:bodyPr lIns="90000" rIns="90000" tIns="45000" bIns="45000"/>
          <a:p>
            <a:pPr>
              <a:lnSpc>
                <a:spcPct val="100000"/>
              </a:lnSpc>
              <a:buFont typeface="Arial"/>
              <a:buChar char="•"/>
            </a:pPr>
            <a:r>
              <a:rPr lang="en-US" sz="3200">
                <a:solidFill>
                  <a:srgbClr val="000000"/>
                </a:solidFill>
                <a:latin typeface="Calibri"/>
              </a:rPr>
              <a:t>What is data aggregation?  Why use it?</a:t>
            </a:r>
            <a:endParaRPr/>
          </a:p>
          <a:p>
            <a:pPr>
              <a:lnSpc>
                <a:spcPct val="100000"/>
              </a:lnSpc>
              <a:buFont typeface="Arial"/>
              <a:buChar char="•"/>
            </a:pPr>
            <a:r>
              <a:rPr lang="en-US" sz="3200">
                <a:solidFill>
                  <a:srgbClr val="ff0000"/>
                </a:solidFill>
                <a:latin typeface="Calibri"/>
              </a:rPr>
              <a:t>What is an example of data aggregation?</a:t>
            </a:r>
            <a:endParaRPr/>
          </a:p>
          <a:p>
            <a:pPr>
              <a:lnSpc>
                <a:spcPct val="100000"/>
              </a:lnSpc>
              <a:buFont typeface="Arial"/>
              <a:buChar char="•"/>
            </a:pPr>
            <a:r>
              <a:rPr lang="en-US" sz="3200">
                <a:solidFill>
                  <a:srgbClr val="000000"/>
                </a:solidFill>
                <a:latin typeface="Calibri"/>
              </a:rPr>
              <a:t>What else should I know?</a:t>
            </a: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0"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Pareto Rank Order</a:t>
            </a:r>
            <a:endParaRPr/>
          </a:p>
        </p:txBody>
      </p:sp>
      <p:sp>
        <p:nvSpPr>
          <p:cNvPr id="341" name="CustomShape 2"/>
          <p:cNvSpPr/>
          <p:nvPr/>
        </p:nvSpPr>
        <p:spPr>
          <a:xfrm>
            <a:off x="380880" y="1600200"/>
            <a:ext cx="3047400" cy="3655440"/>
          </a:xfrm>
          <a:prstGeom prst="rect">
            <a:avLst/>
          </a:prstGeom>
          <a:noFill/>
          <a:ln>
            <a:noFill/>
          </a:ln>
        </p:spPr>
        <p:txBody>
          <a:bodyPr lIns="90000" rIns="90000" tIns="45000" bIns="45000"/>
          <a:p>
            <a:pPr>
              <a:lnSpc>
                <a:spcPct val="100000"/>
              </a:lnSpc>
            </a:pPr>
            <a:r>
              <a:rPr lang="en-US">
                <a:solidFill>
                  <a:srgbClr val="000000"/>
                </a:solidFill>
                <a:latin typeface="Calibri"/>
              </a:rPr>
              <a:t>First, establish what units of analysis fall on the frontier.  Label these as the highest rank of vulnerability.</a:t>
            </a:r>
            <a:endParaRPr/>
          </a:p>
          <a:p>
            <a:pPr>
              <a:lnSpc>
                <a:spcPct val="100000"/>
              </a:lnSpc>
            </a:pPr>
            <a:endParaRPr/>
          </a:p>
          <a:p>
            <a:pPr>
              <a:lnSpc>
                <a:spcPct val="100000"/>
              </a:lnSpc>
            </a:pPr>
            <a:r>
              <a:rPr lang="en-US">
                <a:solidFill>
                  <a:srgbClr val="000000"/>
                </a:solidFill>
                <a:latin typeface="Calibri"/>
              </a:rPr>
              <a:t>Remove them from the analysis, and identify the next frontier, and rank them as the second highest.  Repeat this until no further observations exist.</a:t>
            </a:r>
            <a:endParaRPr/>
          </a:p>
        </p:txBody>
      </p:sp>
      <p:pic>
        <p:nvPicPr>
          <p:cNvPr id="342" name="Picture 4" descr=""/>
          <p:cNvPicPr/>
          <p:nvPr/>
        </p:nvPicPr>
        <p:blipFill>
          <a:blip r:embed="rId1"/>
          <a:stretch>
            <a:fillRect/>
          </a:stretch>
        </p:blipFill>
        <p:spPr>
          <a:xfrm>
            <a:off x="3657600" y="1371600"/>
            <a:ext cx="5177880" cy="5077800"/>
          </a:xfrm>
          <a:prstGeom prst="rect">
            <a:avLst/>
          </a:prstGeom>
          <a:ln w="9360">
            <a:noFill/>
          </a:ln>
        </p:spPr>
      </p:pic>
    </p:spTree>
  </p:cSld>
  <p:timing>
    <p:tnLst>
      <p:par>
        <p:cTn id="119" dur="indefinite" restart="never" nodeType="tmRoot">
          <p:childTnLst>
            <p:seq>
              <p:cTn id="120"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3" name="CustomShape 1"/>
          <p:cNvSpPr/>
          <p:nvPr/>
        </p:nvSpPr>
        <p:spPr>
          <a:xfrm>
            <a:off x="685800" y="-380880"/>
            <a:ext cx="7771680" cy="1469160"/>
          </a:xfrm>
          <a:prstGeom prst="rect">
            <a:avLst/>
          </a:prstGeom>
          <a:noFill/>
          <a:ln>
            <a:noFill/>
          </a:ln>
        </p:spPr>
        <p:txBody>
          <a:bodyPr lIns="90000" rIns="90000" tIns="45000" bIns="45000" anchor="ctr"/>
          <a:p>
            <a:pPr algn="ctr">
              <a:lnSpc>
                <a:spcPct val="100000"/>
              </a:lnSpc>
            </a:pPr>
            <a:r>
              <a:rPr lang="en-US" sz="2400">
                <a:solidFill>
                  <a:srgbClr val="000000"/>
                </a:solidFill>
                <a:latin typeface="Calibri"/>
              </a:rPr>
              <a:t>Comparison to other aggregation techniques</a:t>
            </a:r>
            <a:endParaRPr/>
          </a:p>
        </p:txBody>
      </p:sp>
      <p:sp>
        <p:nvSpPr>
          <p:cNvPr id="344" name="CustomShape 2"/>
          <p:cNvSpPr/>
          <p:nvPr/>
        </p:nvSpPr>
        <p:spPr>
          <a:xfrm>
            <a:off x="457200" y="552240"/>
            <a:ext cx="8076600" cy="1460880"/>
          </a:xfrm>
          <a:prstGeom prst="rect">
            <a:avLst/>
          </a:prstGeom>
          <a:noFill/>
          <a:ln>
            <a:noFill/>
          </a:ln>
        </p:spPr>
        <p:txBody>
          <a:bodyPr lIns="90000" rIns="90000" tIns="45000" bIns="45000"/>
          <a:p>
            <a:pPr>
              <a:lnSpc>
                <a:spcPct val="100000"/>
              </a:lnSpc>
            </a:pPr>
            <a:r>
              <a:rPr lang="en-US">
                <a:solidFill>
                  <a:srgbClr val="000000"/>
                </a:solidFill>
                <a:latin typeface="Calibri"/>
              </a:rPr>
              <a:t>All the aggregation methods have their strengths and drawbacks.  OWA has a variety of advantages similar to some of the other techniques reviewed.  These drawbacks may be addressed in the techniques compared below but may require more adjustment than using OWA.</a:t>
            </a:r>
            <a:endParaRPr/>
          </a:p>
        </p:txBody>
      </p:sp>
      <p:graphicFrame>
        <p:nvGraphicFramePr>
          <p:cNvPr id="345" name="Table 3"/>
          <p:cNvGraphicFramePr/>
          <p:nvPr/>
        </p:nvGraphicFramePr>
        <p:xfrm>
          <a:off x="434520" y="2079000"/>
          <a:ext cx="8404200" cy="5044320"/>
        </p:xfrm>
        <a:graphic>
          <a:graphicData uri="http://schemas.openxmlformats.org/drawingml/2006/table">
            <a:tbl>
              <a:tblPr/>
              <a:tblGrid>
                <a:gridCol w="1618560"/>
                <a:gridCol w="1716840"/>
                <a:gridCol w="1643760"/>
                <a:gridCol w="1727280"/>
                <a:gridCol w="1697760"/>
              </a:tblGrid>
              <a:tr h="448920">
                <a:tc>
                  <a:tcPr/>
                </a:tc>
                <a:tc>
                  <a:txBody>
                    <a:bodyPr/>
                    <a:p>
                      <a:pPr algn="ctr">
                        <a:lnSpc>
                          <a:spcPct val="100000"/>
                        </a:lnSpc>
                      </a:pPr>
                      <a:r>
                        <a:rPr b="1" lang="en-US" sz="1200">
                          <a:solidFill>
                            <a:srgbClr val="ffffff"/>
                          </a:solidFill>
                          <a:latin typeface="Calibri"/>
                        </a:rPr>
                        <a:t>Weighted Linear Combination</a:t>
                      </a:r>
                      <a:endParaRPr/>
                    </a:p>
                  </a:txBody>
                  <a:tcPr/>
                </a:tc>
                <a:tc>
                  <a:txBody>
                    <a:bodyPr/>
                    <a:p>
                      <a:pPr algn="ctr">
                        <a:lnSpc>
                          <a:spcPct val="100000"/>
                        </a:lnSpc>
                      </a:pPr>
                      <a:r>
                        <a:rPr b="1" lang="en-US" sz="1200">
                          <a:solidFill>
                            <a:srgbClr val="ffffff"/>
                          </a:solidFill>
                          <a:latin typeface="Calibri"/>
                        </a:rPr>
                        <a:t>Frontier Methods</a:t>
                      </a:r>
                      <a:endParaRPr/>
                    </a:p>
                  </a:txBody>
                  <a:tcPr/>
                </a:tc>
                <a:tc>
                  <a:txBody>
                    <a:bodyPr/>
                    <a:p>
                      <a:pPr algn="ctr">
                        <a:lnSpc>
                          <a:spcPct val="100000"/>
                        </a:lnSpc>
                      </a:pPr>
                      <a:r>
                        <a:rPr b="1" lang="en-US" sz="1200">
                          <a:solidFill>
                            <a:srgbClr val="ffffff"/>
                          </a:solidFill>
                          <a:latin typeface="Calibri"/>
                        </a:rPr>
                        <a:t>Clustering</a:t>
                      </a:r>
                      <a:endParaRPr/>
                    </a:p>
                  </a:txBody>
                  <a:tcPr/>
                </a:tc>
                <a:tc>
                  <a:txBody>
                    <a:bodyPr/>
                    <a:p>
                      <a:pPr algn="ctr">
                        <a:lnSpc>
                          <a:spcPct val="100000"/>
                        </a:lnSpc>
                      </a:pPr>
                      <a:r>
                        <a:rPr b="1" lang="en-US" sz="1200">
                          <a:solidFill>
                            <a:srgbClr val="ffffff"/>
                          </a:solidFill>
                          <a:latin typeface="Calibri"/>
                        </a:rPr>
                        <a:t>OWA</a:t>
                      </a:r>
                      <a:endParaRPr/>
                    </a:p>
                  </a:txBody>
                  <a:tcPr/>
                </a:tc>
              </a:tr>
              <a:tr h="984600">
                <a:tc>
                  <a:txBody>
                    <a:bodyPr/>
                    <a:p>
                      <a:pPr>
                        <a:lnSpc>
                          <a:spcPct val="100000"/>
                        </a:lnSpc>
                      </a:pPr>
                      <a:r>
                        <a:rPr b="1" lang="en-US" sz="1400">
                          <a:solidFill>
                            <a:srgbClr val="000000"/>
                          </a:solidFill>
                          <a:latin typeface="Calibri"/>
                        </a:rPr>
                        <a:t>Tradeoff</a:t>
                      </a:r>
                      <a:endParaRPr/>
                    </a:p>
                  </a:txBody>
                  <a:tcPr/>
                </a:tc>
                <a:tc>
                  <a:txBody>
                    <a:bodyPr/>
                    <a:p>
                      <a:pPr>
                        <a:lnSpc>
                          <a:spcPct val="100000"/>
                        </a:lnSpc>
                      </a:pPr>
                      <a:r>
                        <a:rPr lang="en-US" sz="1200">
                          <a:solidFill>
                            <a:srgbClr val="000000"/>
                          </a:solidFill>
                          <a:latin typeface="Calibri"/>
                        </a:rPr>
                        <a:t>High values can be averaged out by low values (High tradeoff)</a:t>
                      </a:r>
                      <a:endParaRPr/>
                    </a:p>
                    <a:p>
                      <a:pPr>
                        <a:lnSpc>
                          <a:spcPct val="100000"/>
                        </a:lnSpc>
                      </a:pPr>
                      <a:endParaRPr/>
                    </a:p>
                  </a:txBody>
                  <a:tcPr/>
                </a:tc>
                <a:tc>
                  <a:txBody>
                    <a:bodyPr/>
                    <a:p>
                      <a:pPr>
                        <a:lnSpc>
                          <a:spcPct val="100000"/>
                        </a:lnSpc>
                      </a:pPr>
                      <a:r>
                        <a:rPr lang="en-US" sz="1200">
                          <a:solidFill>
                            <a:srgbClr val="ff0000"/>
                          </a:solidFill>
                          <a:latin typeface="Calibri"/>
                        </a:rPr>
                        <a:t>Too many indicators can lead to all attributes being rated as highly vulnerable.</a:t>
                      </a:r>
                      <a:endParaRPr/>
                    </a:p>
                  </a:txBody>
                  <a:tcPr/>
                </a:tc>
                <a:tc>
                  <a:txBody>
                    <a:bodyPr/>
                    <a:p>
                      <a:pPr>
                        <a:lnSpc>
                          <a:spcPct val="100000"/>
                        </a:lnSpc>
                      </a:pPr>
                      <a:r>
                        <a:rPr lang="en-US" sz="1200">
                          <a:solidFill>
                            <a:srgbClr val="000000"/>
                          </a:solidFill>
                          <a:latin typeface="Calibri"/>
                        </a:rPr>
                        <a:t>N/A, Numerical Scores are not assigned</a:t>
                      </a:r>
                      <a:endParaRPr/>
                    </a:p>
                  </a:txBody>
                  <a:tcPr/>
                </a:tc>
                <a:tc>
                  <a:txBody>
                    <a:bodyPr/>
                    <a:p>
                      <a:pPr>
                        <a:lnSpc>
                          <a:spcPct val="100000"/>
                        </a:lnSpc>
                      </a:pPr>
                      <a:r>
                        <a:rPr lang="en-US" sz="1200">
                          <a:solidFill>
                            <a:srgbClr val="00b050"/>
                          </a:solidFill>
                          <a:latin typeface="Calibri"/>
                        </a:rPr>
                        <a:t>Tradeoff can be selected</a:t>
                      </a:r>
                      <a:endParaRPr/>
                    </a:p>
                    <a:p>
                      <a:pPr>
                        <a:lnSpc>
                          <a:spcPct val="100000"/>
                        </a:lnSpc>
                      </a:pPr>
                      <a:endParaRPr/>
                    </a:p>
                  </a:txBody>
                  <a:tcPr/>
                </a:tc>
              </a:tr>
              <a:tr h="806040">
                <a:tc>
                  <a:txBody>
                    <a:bodyPr/>
                    <a:p>
                      <a:pPr>
                        <a:lnSpc>
                          <a:spcPct val="100000"/>
                        </a:lnSpc>
                      </a:pPr>
                      <a:r>
                        <a:rPr b="1" lang="en-US" sz="1400">
                          <a:solidFill>
                            <a:srgbClr val="000000"/>
                          </a:solidFill>
                          <a:latin typeface="Calibri"/>
                        </a:rPr>
                        <a:t>Weighting</a:t>
                      </a:r>
                      <a:endParaRPr/>
                    </a:p>
                  </a:txBody>
                  <a:tcPr/>
                </a:tc>
                <a:tc>
                  <a:txBody>
                    <a:bodyPr/>
                    <a:p>
                      <a:pPr>
                        <a:lnSpc>
                          <a:spcPct val="100000"/>
                        </a:lnSpc>
                      </a:pPr>
                      <a:r>
                        <a:rPr lang="en-US" sz="1200">
                          <a:solidFill>
                            <a:srgbClr val="ff0000"/>
                          </a:solidFill>
                          <a:latin typeface="Calibri"/>
                        </a:rPr>
                        <a:t>Requires Subjective Weighting</a:t>
                      </a:r>
                      <a:endParaRPr/>
                    </a:p>
                  </a:txBody>
                  <a:tcPr/>
                </a:tc>
                <a:tc>
                  <a:txBody>
                    <a:bodyPr/>
                    <a:p>
                      <a:pPr>
                        <a:lnSpc>
                          <a:spcPct val="100000"/>
                        </a:lnSpc>
                      </a:pPr>
                      <a:r>
                        <a:rPr lang="en-US" sz="1200">
                          <a:solidFill>
                            <a:srgbClr val="000000"/>
                          </a:solidFill>
                          <a:latin typeface="Calibri"/>
                        </a:rPr>
                        <a:t>Weighting makes no difference in results</a:t>
                      </a:r>
                      <a:endParaRPr/>
                    </a:p>
                    <a:p>
                      <a:pPr>
                        <a:lnSpc>
                          <a:spcPct val="100000"/>
                        </a:lnSpc>
                      </a:pPr>
                      <a:endParaRPr/>
                    </a:p>
                  </a:txBody>
                  <a:tcPr/>
                </a:tc>
                <a:tc>
                  <a:txBody>
                    <a:bodyPr/>
                    <a:p>
                      <a:pPr>
                        <a:lnSpc>
                          <a:spcPct val="100000"/>
                        </a:lnSpc>
                      </a:pPr>
                      <a:r>
                        <a:rPr lang="en-US" sz="1200">
                          <a:solidFill>
                            <a:srgbClr val="000000"/>
                          </a:solidFill>
                          <a:latin typeface="Calibri"/>
                        </a:rPr>
                        <a:t>Weighting makes no difference in results</a:t>
                      </a:r>
                      <a:endParaRPr/>
                    </a:p>
                  </a:txBody>
                  <a:tcPr/>
                </a:tc>
                <a:tc>
                  <a:txBody>
                    <a:bodyPr/>
                    <a:p>
                      <a:pPr>
                        <a:lnSpc>
                          <a:spcPct val="100000"/>
                        </a:lnSpc>
                      </a:pPr>
                      <a:r>
                        <a:rPr lang="en-US" sz="1200">
                          <a:solidFill>
                            <a:srgbClr val="00b050"/>
                          </a:solidFill>
                          <a:latin typeface="Calibri"/>
                        </a:rPr>
                        <a:t>Subjective weighting can be implemented, but is optional</a:t>
                      </a:r>
                      <a:endParaRPr/>
                    </a:p>
                  </a:txBody>
                  <a:tcPr/>
                </a:tc>
              </a:tr>
              <a:tr h="1341720">
                <a:tc>
                  <a:txBody>
                    <a:bodyPr/>
                    <a:p>
                      <a:pPr>
                        <a:lnSpc>
                          <a:spcPct val="100000"/>
                        </a:lnSpc>
                      </a:pPr>
                      <a:r>
                        <a:rPr b="1" lang="en-US" sz="1400">
                          <a:solidFill>
                            <a:srgbClr val="000000"/>
                          </a:solidFill>
                          <a:latin typeface="Calibri"/>
                        </a:rPr>
                        <a:t>Data Scaling</a:t>
                      </a:r>
                      <a:endParaRPr/>
                    </a:p>
                  </a:txBody>
                  <a:tcPr/>
                </a:tc>
                <a:tc>
                  <a:txBody>
                    <a:bodyPr/>
                    <a:p>
                      <a:pPr>
                        <a:lnSpc>
                          <a:spcPct val="100000"/>
                        </a:lnSpc>
                      </a:pPr>
                      <a:r>
                        <a:rPr lang="en-US" sz="1200">
                          <a:solidFill>
                            <a:srgbClr val="ff0000"/>
                          </a:solidFill>
                          <a:latin typeface="Calibri"/>
                        </a:rPr>
                        <a:t>Sensitive to Scaling Techniques</a:t>
                      </a:r>
                      <a:endParaRPr/>
                    </a:p>
                    <a:p>
                      <a:pPr>
                        <a:lnSpc>
                          <a:spcPct val="100000"/>
                        </a:lnSpc>
                      </a:pPr>
                      <a:endParaRPr/>
                    </a:p>
                    <a:p>
                      <a:pPr>
                        <a:lnSpc>
                          <a:spcPct val="100000"/>
                        </a:lnSpc>
                      </a:pPr>
                      <a:r>
                        <a:rPr lang="en-US" sz="1200">
                          <a:solidFill>
                            <a:srgbClr val="00b050"/>
                          </a:solidFill>
                          <a:latin typeface="Calibri"/>
                        </a:rPr>
                        <a:t>Adding additional areas of analysis will not change all results</a:t>
                      </a:r>
                      <a:endParaRPr/>
                    </a:p>
                  </a:txBody>
                  <a:tcPr/>
                </a:tc>
                <a:tc>
                  <a:txBody>
                    <a:bodyPr/>
                    <a:p>
                      <a:r>
                        <a:rPr lang="en-US" sz="1200">
                          <a:solidFill>
                            <a:srgbClr val="00b050"/>
                          </a:solidFill>
                          <a:latin typeface="Calibri"/>
                        </a:rPr>
                        <a:t>Not Sensitive to Scaling Techniques</a:t>
                      </a:r>
                      <a:endParaRPr/>
                    </a:p>
                    <a:p>
                      <a:endParaRPr/>
                    </a:p>
                    <a:p>
                      <a:pPr>
                        <a:lnSpc>
                          <a:spcPct val="100000"/>
                        </a:lnSpc>
                      </a:pPr>
                      <a:r>
                        <a:rPr lang="en-US" sz="1200">
                          <a:solidFill>
                            <a:srgbClr val="ff0000"/>
                          </a:solidFill>
                          <a:latin typeface="Calibri"/>
                        </a:rPr>
                        <a:t>Adding additional areas of analysis can change  all results</a:t>
                      </a:r>
                      <a:endParaRPr/>
                    </a:p>
                  </a:txBody>
                  <a:tcPr/>
                </a:tc>
                <a:tc>
                  <a:txBody>
                    <a:bodyPr/>
                    <a:p>
                      <a:pPr>
                        <a:lnSpc>
                          <a:spcPct val="100000"/>
                        </a:lnSpc>
                      </a:pPr>
                      <a:r>
                        <a:rPr lang="en-US" sz="1200">
                          <a:solidFill>
                            <a:srgbClr val="00b050"/>
                          </a:solidFill>
                          <a:latin typeface="Calibri"/>
                        </a:rPr>
                        <a:t>Not Sensitive to Scaling Techniques</a:t>
                      </a:r>
                      <a:endParaRPr/>
                    </a:p>
                    <a:p>
                      <a:pPr>
                        <a:lnSpc>
                          <a:spcPct val="100000"/>
                        </a:lnSpc>
                      </a:pPr>
                      <a:endParaRPr/>
                    </a:p>
                    <a:p>
                      <a:pPr>
                        <a:lnSpc>
                          <a:spcPct val="100000"/>
                        </a:lnSpc>
                      </a:pPr>
                      <a:r>
                        <a:rPr lang="en-US" sz="1200">
                          <a:solidFill>
                            <a:srgbClr val="ff0000"/>
                          </a:solidFill>
                          <a:latin typeface="Calibri"/>
                        </a:rPr>
                        <a:t>Adding additional areas of analysis can change all results</a:t>
                      </a:r>
                      <a:endParaRPr/>
                    </a:p>
                  </a:txBody>
                  <a:tcPr/>
                </a:tc>
                <a:tc>
                  <a:txBody>
                    <a:bodyPr/>
                    <a:p>
                      <a:pPr>
                        <a:lnSpc>
                          <a:spcPct val="100000"/>
                        </a:lnSpc>
                      </a:pPr>
                      <a:r>
                        <a:rPr lang="en-US" sz="1200">
                          <a:solidFill>
                            <a:srgbClr val="ff0000"/>
                          </a:solidFill>
                          <a:latin typeface="Calibri"/>
                        </a:rPr>
                        <a:t>Sensitive to Scaling Techniques</a:t>
                      </a:r>
                      <a:endParaRPr/>
                    </a:p>
                    <a:p>
                      <a:pPr>
                        <a:lnSpc>
                          <a:spcPct val="100000"/>
                        </a:lnSpc>
                      </a:pPr>
                      <a:endParaRPr/>
                    </a:p>
                    <a:p>
                      <a:pPr>
                        <a:lnSpc>
                          <a:spcPct val="100000"/>
                        </a:lnSpc>
                      </a:pPr>
                      <a:r>
                        <a:rPr lang="en-US" sz="1200">
                          <a:solidFill>
                            <a:srgbClr val="00b050"/>
                          </a:solidFill>
                          <a:latin typeface="Calibri"/>
                        </a:rPr>
                        <a:t>Adding additional areas of analysis will not change all results</a:t>
                      </a:r>
                      <a:endParaRPr/>
                    </a:p>
                  </a:txBody>
                  <a:tcPr/>
                </a:tc>
              </a:tr>
              <a:tr h="984600">
                <a:tc>
                  <a:txBody>
                    <a:bodyPr/>
                    <a:p>
                      <a:pPr>
                        <a:lnSpc>
                          <a:spcPct val="100000"/>
                        </a:lnSpc>
                      </a:pPr>
                      <a:r>
                        <a:rPr b="1" lang="en-US" sz="1400">
                          <a:solidFill>
                            <a:srgbClr val="000000"/>
                          </a:solidFill>
                          <a:latin typeface="Calibri"/>
                        </a:rPr>
                        <a:t>Interpretation</a:t>
                      </a:r>
                      <a:endParaRPr/>
                    </a:p>
                  </a:txBody>
                  <a:tcPr/>
                </a:tc>
                <a:tc>
                  <a:txBody>
                    <a:bodyPr/>
                    <a:p>
                      <a:pPr>
                        <a:lnSpc>
                          <a:spcPct val="100000"/>
                        </a:lnSpc>
                      </a:pPr>
                      <a:r>
                        <a:rPr lang="en-US" sz="1200">
                          <a:solidFill>
                            <a:srgbClr val="00b050"/>
                          </a:solidFill>
                          <a:latin typeface="Calibri"/>
                        </a:rPr>
                        <a:t>Interpretation of results not subjective</a:t>
                      </a:r>
                      <a:endParaRPr/>
                    </a:p>
                  </a:txBody>
                  <a:tcPr/>
                </a:tc>
                <a:tc>
                  <a:txBody>
                    <a:bodyPr/>
                    <a:p>
                      <a:pPr>
                        <a:lnSpc>
                          <a:spcPct val="100000"/>
                        </a:lnSpc>
                      </a:pPr>
                      <a:r>
                        <a:rPr lang="en-US" sz="1200">
                          <a:solidFill>
                            <a:srgbClr val="00b050"/>
                          </a:solidFill>
                          <a:latin typeface="Calibri"/>
                        </a:rPr>
                        <a:t>Interpretation of results not subjective</a:t>
                      </a:r>
                      <a:endParaRPr/>
                    </a:p>
                  </a:txBody>
                  <a:tcPr/>
                </a:tc>
                <a:tc>
                  <a:txBody>
                    <a:bodyPr/>
                    <a:p>
                      <a:pPr>
                        <a:lnSpc>
                          <a:spcPct val="100000"/>
                        </a:lnSpc>
                      </a:pPr>
                      <a:r>
                        <a:rPr lang="en-US" sz="1200">
                          <a:solidFill>
                            <a:srgbClr val="ff0000"/>
                          </a:solidFill>
                          <a:latin typeface="Calibri"/>
                        </a:rPr>
                        <a:t>Requires a subjective interpretation of what clustered data represent</a:t>
                      </a:r>
                      <a:endParaRPr/>
                    </a:p>
                  </a:txBody>
                  <a:tcPr/>
                </a:tc>
                <a:tc>
                  <a:txBody>
                    <a:bodyPr/>
                    <a:p>
                      <a:pPr>
                        <a:lnSpc>
                          <a:spcPct val="100000"/>
                        </a:lnSpc>
                      </a:pPr>
                      <a:r>
                        <a:rPr b="1" lang="en-US" sz="1200">
                          <a:solidFill>
                            <a:srgbClr val="00b050"/>
                          </a:solidFill>
                          <a:latin typeface="Calibri"/>
                        </a:rPr>
                        <a:t>Interpretation of results not subjective</a:t>
                      </a:r>
                      <a:endParaRPr/>
                    </a:p>
                    <a:p>
                      <a:pPr>
                        <a:lnSpc>
                          <a:spcPct val="100000"/>
                        </a:lnSpc>
                      </a:pPr>
                      <a:endParaRPr/>
                    </a:p>
                  </a:txBody>
                  <a:tcPr/>
                </a:tc>
              </a:tr>
            </a:tbl>
          </a:graphicData>
        </a:graphic>
      </p:graphicFrame>
    </p:spTree>
  </p:cSld>
  <p:timing>
    <p:tnLst>
      <p:par>
        <p:cTn id="121" dur="indefinite" restart="never" nodeType="tmRoot">
          <p:childTnLst>
            <p:seq>
              <p:cTn id="122"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6"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Important Caveats</a:t>
            </a:r>
            <a:endParaRPr/>
          </a:p>
        </p:txBody>
      </p:sp>
      <p:sp>
        <p:nvSpPr>
          <p:cNvPr id="347" name="CustomShape 2"/>
          <p:cNvSpPr/>
          <p:nvPr/>
        </p:nvSpPr>
        <p:spPr>
          <a:xfrm>
            <a:off x="457200" y="1600200"/>
            <a:ext cx="8228880" cy="4525200"/>
          </a:xfrm>
          <a:prstGeom prst="rect">
            <a:avLst/>
          </a:prstGeom>
          <a:noFill/>
          <a:ln>
            <a:noFill/>
          </a:ln>
        </p:spPr>
        <p:txBody>
          <a:bodyPr lIns="90000" rIns="90000" tIns="45000" bIns="45000"/>
          <a:p>
            <a:pPr>
              <a:lnSpc>
                <a:spcPct val="100000"/>
              </a:lnSpc>
              <a:buFont typeface="Arial"/>
              <a:buChar char="•"/>
            </a:pPr>
            <a:r>
              <a:rPr lang="en-US" sz="2600">
                <a:solidFill>
                  <a:srgbClr val="000000"/>
                </a:solidFill>
                <a:latin typeface="Calibri"/>
              </a:rPr>
              <a:t>Methods are almost always RELATIVE: You can only say “According to the method, HUC 1 is more vulnerable than HUC 2”.  </a:t>
            </a:r>
            <a:endParaRPr/>
          </a:p>
          <a:p>
            <a:pPr>
              <a:lnSpc>
                <a:spcPct val="100000"/>
              </a:lnSpc>
              <a:buFont typeface="Arial"/>
              <a:buChar char="•"/>
            </a:pPr>
            <a:r>
              <a:rPr lang="en-US" sz="2600">
                <a:solidFill>
                  <a:srgbClr val="000000"/>
                </a:solidFill>
                <a:latin typeface="Calibri"/>
              </a:rPr>
              <a:t>Absolute statements can almost never be made: You can NOT say “HUC 1 is 10 times more vulnerable than HUC 2”.</a:t>
            </a:r>
            <a:endParaRPr/>
          </a:p>
          <a:p>
            <a:pPr>
              <a:lnSpc>
                <a:spcPct val="100000"/>
              </a:lnSpc>
              <a:buFont typeface="Arial"/>
              <a:buChar char="•"/>
            </a:pPr>
            <a:r>
              <a:rPr lang="en-US" sz="2600">
                <a:solidFill>
                  <a:srgbClr val="000000"/>
                </a:solidFill>
                <a:latin typeface="Calibri"/>
              </a:rPr>
              <a:t>These methods can be very sensitive to assumptions: Importance weights, standardization methods, normality of data.</a:t>
            </a:r>
            <a:endParaRPr/>
          </a:p>
        </p:txBody>
      </p:sp>
    </p:spTree>
  </p:cSld>
  <p:timing>
    <p:tnLst>
      <p:par>
        <p:cTn id="123" dur="indefinite" restart="never" nodeType="tmRoot">
          <p:childTnLst>
            <p:seq>
              <p:cTn id="124"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8" name="CustomShape 1"/>
          <p:cNvSpPr/>
          <p:nvPr/>
        </p:nvSpPr>
        <p:spPr>
          <a:xfrm>
            <a:off x="304920" y="2895480"/>
            <a:ext cx="8457480" cy="577440"/>
          </a:xfrm>
          <a:prstGeom prst="rect">
            <a:avLst/>
          </a:prstGeom>
          <a:noFill/>
          <a:ln>
            <a:noFill/>
          </a:ln>
        </p:spPr>
        <p:txBody>
          <a:bodyPr lIns="90000" rIns="90000" tIns="45000" bIns="45000"/>
          <a:p>
            <a:pPr algn="ctr">
              <a:lnSpc>
                <a:spcPct val="100000"/>
              </a:lnSpc>
            </a:pPr>
            <a:r>
              <a:rPr lang="en-US" sz="3200">
                <a:solidFill>
                  <a:srgbClr val="000000"/>
                </a:solidFill>
                <a:latin typeface="Calibri"/>
              </a:rPr>
              <a:t>Appendix</a:t>
            </a:r>
            <a:endParaRPr/>
          </a:p>
        </p:txBody>
      </p:sp>
    </p:spTree>
  </p:cSld>
  <p:timing>
    <p:tnLst>
      <p:par>
        <p:cTn id="125" dur="indefinite" restart="never" nodeType="tmRoot">
          <p:childTnLst>
            <p:seq>
              <p:cTn id="126"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9" name="CustomShape 1"/>
          <p:cNvSpPr/>
          <p:nvPr/>
        </p:nvSpPr>
        <p:spPr>
          <a:xfrm>
            <a:off x="685800" y="0"/>
            <a:ext cx="7771680" cy="146916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Why OWA?</a:t>
            </a:r>
            <a:endParaRPr/>
          </a:p>
        </p:txBody>
      </p:sp>
      <p:sp>
        <p:nvSpPr>
          <p:cNvPr id="350" name="CustomShape 2"/>
          <p:cNvSpPr/>
          <p:nvPr/>
        </p:nvSpPr>
        <p:spPr>
          <a:xfrm>
            <a:off x="914400" y="1371600"/>
            <a:ext cx="7390800" cy="6462000"/>
          </a:xfrm>
          <a:prstGeom prst="rect">
            <a:avLst/>
          </a:prstGeom>
          <a:noFill/>
          <a:ln>
            <a:noFill/>
          </a:ln>
        </p:spPr>
        <p:txBody>
          <a:bodyPr lIns="90000" rIns="90000" tIns="45000" bIns="45000"/>
          <a:p>
            <a:pPr>
              <a:lnSpc>
                <a:spcPct val="100000"/>
              </a:lnSpc>
              <a:buFont typeface="Wingdings" charset="2"/>
              <a:buChar char=""/>
            </a:pPr>
            <a:r>
              <a:rPr lang="en-US">
                <a:solidFill>
                  <a:srgbClr val="000000"/>
                </a:solidFill>
                <a:latin typeface="Calibri"/>
              </a:rPr>
              <a:t> </a:t>
            </a:r>
            <a:r>
              <a:rPr b="1" lang="en-US" sz="2000">
                <a:solidFill>
                  <a:srgbClr val="000000"/>
                </a:solidFill>
                <a:latin typeface="Calibri"/>
              </a:rPr>
              <a:t>Flexible:</a:t>
            </a:r>
            <a:r>
              <a:rPr lang="en-US" sz="2000">
                <a:solidFill>
                  <a:srgbClr val="000000"/>
                </a:solidFill>
                <a:latin typeface="Calibri"/>
              </a:rPr>
              <a:t>  The technique is flexible allowing for a range of aggregation solutions ranging from </a:t>
            </a:r>
            <a:r>
              <a:rPr i="1" lang="en-US" sz="2000">
                <a:solidFill>
                  <a:srgbClr val="000000"/>
                </a:solidFill>
                <a:latin typeface="Calibri"/>
              </a:rPr>
              <a:t>optimistic</a:t>
            </a:r>
            <a:r>
              <a:rPr lang="en-US" sz="2000">
                <a:solidFill>
                  <a:srgbClr val="000000"/>
                </a:solidFill>
                <a:latin typeface="Calibri"/>
              </a:rPr>
              <a:t> outlooks (full trade-off among constituent indicators, perhaps overlooking some HUCs that are vulnerable) to </a:t>
            </a:r>
            <a:r>
              <a:rPr i="1" lang="en-US" sz="2000">
                <a:solidFill>
                  <a:srgbClr val="000000"/>
                </a:solidFill>
                <a:latin typeface="Calibri"/>
              </a:rPr>
              <a:t>pessimistic</a:t>
            </a:r>
            <a:r>
              <a:rPr lang="en-US" sz="2000">
                <a:solidFill>
                  <a:srgbClr val="000000"/>
                </a:solidFill>
                <a:latin typeface="Calibri"/>
              </a:rPr>
              <a:t> outlooks (no trade-off among constituent indicators, likely not omitting any HUC that may be vulnerable) through the choice of order weights.  The solution with all order weights equal (optimistic outlook, full trade-off is allowed) results in the Equal-Weights Weighted Linear Combination (WLC) widely used in the extant literature on Vulnerability Indicators.</a:t>
            </a:r>
            <a:endParaRPr/>
          </a:p>
          <a:p>
            <a:pPr>
              <a:lnSpc>
                <a:spcPct val="100000"/>
              </a:lnSpc>
            </a:pPr>
            <a:endParaRPr/>
          </a:p>
          <a:p>
            <a:pPr>
              <a:lnSpc>
                <a:spcPct val="100000"/>
              </a:lnSpc>
              <a:buFont typeface="Wingdings" charset="2"/>
              <a:buChar char=""/>
            </a:pPr>
            <a:r>
              <a:rPr lang="en-US" sz="2000">
                <a:solidFill>
                  <a:srgbClr val="000000"/>
                </a:solidFill>
                <a:latin typeface="Calibri"/>
              </a:rPr>
              <a:t> </a:t>
            </a:r>
            <a:r>
              <a:rPr b="1" lang="en-US" sz="2000">
                <a:solidFill>
                  <a:srgbClr val="000000"/>
                </a:solidFill>
                <a:latin typeface="Calibri"/>
              </a:rPr>
              <a:t>Consistent/Reproducible: </a:t>
            </a:r>
            <a:r>
              <a:rPr lang="en-US" sz="2000">
                <a:solidFill>
                  <a:srgbClr val="000000"/>
                </a:solidFill>
                <a:latin typeface="Calibri"/>
              </a:rPr>
              <a:t>a consistent and reproducible method for obtaining the order weights can be selected. There are a number of methods in the literature, we have chosen to use the maximum entropy method which tries to equalize weights for the constituent indicators for any chosen decision strategy (uses as much of the information in all indicators as possible).</a:t>
            </a:r>
            <a:endParaRPr/>
          </a:p>
          <a:p>
            <a:pPr>
              <a:lnSpc>
                <a:spcPct val="100000"/>
              </a:lnSpc>
            </a:pPr>
            <a:endParaRPr/>
          </a:p>
        </p:txBody>
      </p:sp>
    </p:spTree>
  </p:cSld>
  <p:timing>
    <p:tnLst>
      <p:par>
        <p:cTn id="127" dur="indefinite" restart="never" nodeType="tmRoot">
          <p:childTnLst>
            <p:seq>
              <p:cTn id="128"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1" name="CustomShape 1"/>
          <p:cNvSpPr/>
          <p:nvPr/>
        </p:nvSpPr>
        <p:spPr>
          <a:xfrm>
            <a:off x="685800" y="0"/>
            <a:ext cx="7771680" cy="146916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Why OWA?</a:t>
            </a:r>
            <a:endParaRPr/>
          </a:p>
        </p:txBody>
      </p:sp>
      <p:sp>
        <p:nvSpPr>
          <p:cNvPr id="352" name="CustomShape 2"/>
          <p:cNvSpPr/>
          <p:nvPr/>
        </p:nvSpPr>
        <p:spPr>
          <a:xfrm>
            <a:off x="914400" y="1371600"/>
            <a:ext cx="7390800" cy="4876200"/>
          </a:xfrm>
          <a:prstGeom prst="rect">
            <a:avLst/>
          </a:prstGeom>
          <a:noFill/>
          <a:ln>
            <a:noFill/>
          </a:ln>
        </p:spPr>
        <p:txBody>
          <a:bodyPr lIns="90000" rIns="90000" tIns="45000" bIns="45000"/>
          <a:p>
            <a:pPr>
              <a:lnSpc>
                <a:spcPct val="100000"/>
              </a:lnSpc>
              <a:buFont typeface="Wingdings" charset="2"/>
              <a:buChar char=""/>
            </a:pPr>
            <a:r>
              <a:rPr b="1" lang="en-US">
                <a:solidFill>
                  <a:srgbClr val="000000"/>
                </a:solidFill>
                <a:latin typeface="Calibri"/>
              </a:rPr>
              <a:t> </a:t>
            </a:r>
            <a:r>
              <a:rPr b="1" lang="en-US" sz="2000">
                <a:solidFill>
                  <a:srgbClr val="000000"/>
                </a:solidFill>
                <a:latin typeface="Calibri"/>
              </a:rPr>
              <a:t>“</a:t>
            </a:r>
            <a:r>
              <a:rPr b="1" lang="en-US" sz="2000">
                <a:solidFill>
                  <a:srgbClr val="000000"/>
                </a:solidFill>
                <a:latin typeface="Calibri"/>
              </a:rPr>
              <a:t>Importance” Weights: </a:t>
            </a:r>
            <a:r>
              <a:rPr lang="en-US" sz="2000">
                <a:solidFill>
                  <a:srgbClr val="000000"/>
                </a:solidFill>
                <a:latin typeface="Calibri"/>
              </a:rPr>
              <a:t>If some constituent indicators are deemed more important to the vulnerability assessment, this preference can be incorporated by using the importance weights (pre-conditioning) before using the order weights, and renormalizing.  </a:t>
            </a:r>
            <a:r>
              <a:rPr b="1" lang="en-US" sz="2000">
                <a:solidFill>
                  <a:srgbClr val="000000"/>
                </a:solidFill>
                <a:latin typeface="Calibri"/>
              </a:rPr>
              <a:t> </a:t>
            </a:r>
            <a:endParaRPr/>
          </a:p>
          <a:p>
            <a:pPr>
              <a:lnSpc>
                <a:spcPct val="100000"/>
              </a:lnSpc>
            </a:pPr>
            <a:endParaRPr/>
          </a:p>
          <a:p>
            <a:pPr>
              <a:lnSpc>
                <a:spcPct val="100000"/>
              </a:lnSpc>
              <a:buFont typeface="Wingdings" charset="2"/>
              <a:buChar char=""/>
            </a:pPr>
            <a:r>
              <a:rPr b="1" lang="en-US" sz="2000">
                <a:solidFill>
                  <a:srgbClr val="000000"/>
                </a:solidFill>
                <a:latin typeface="Calibri"/>
              </a:rPr>
              <a:t>Use with other techniques: </a:t>
            </a:r>
            <a:r>
              <a:rPr lang="en-US" sz="2000">
                <a:solidFill>
                  <a:srgbClr val="000000"/>
                </a:solidFill>
                <a:latin typeface="Calibri"/>
              </a:rPr>
              <a:t>The large number of constituent indicators being developed for each Corps business line may prescribe the use of a data reduction technique such as principal Component Analysis (PCA).  The OWA aggregation method can be used to combine the PCA indicators.</a:t>
            </a:r>
            <a:endParaRPr/>
          </a:p>
          <a:p>
            <a:pPr>
              <a:lnSpc>
                <a:spcPct val="100000"/>
              </a:lnSpc>
            </a:pPr>
            <a:endParaRPr/>
          </a:p>
          <a:p>
            <a:pPr>
              <a:lnSpc>
                <a:spcPct val="100000"/>
              </a:lnSpc>
            </a:pPr>
            <a:endParaRPr/>
          </a:p>
          <a:p>
            <a:pPr>
              <a:lnSpc>
                <a:spcPct val="100000"/>
              </a:lnSpc>
            </a:pPr>
            <a:endParaRPr/>
          </a:p>
        </p:txBody>
      </p:sp>
    </p:spTree>
  </p:cSld>
  <p:timing>
    <p:tnLst>
      <p:par>
        <p:cTn id="129" dur="indefinite" restart="never" nodeType="tmRoot">
          <p:childTnLst>
            <p:seq>
              <p:cTn id="130"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3" name="CustomShape 1"/>
          <p:cNvSpPr/>
          <p:nvPr/>
        </p:nvSpPr>
        <p:spPr>
          <a:xfrm>
            <a:off x="-228600" y="-152280"/>
            <a:ext cx="9524160" cy="1469160"/>
          </a:xfrm>
          <a:prstGeom prst="rect">
            <a:avLst/>
          </a:prstGeom>
          <a:noFill/>
          <a:ln>
            <a:noFill/>
          </a:ln>
        </p:spPr>
        <p:txBody>
          <a:bodyPr lIns="90000" rIns="90000" tIns="45000" bIns="45000" anchor="ctr"/>
          <a:p>
            <a:pPr algn="ctr">
              <a:lnSpc>
                <a:spcPct val="100000"/>
              </a:lnSpc>
            </a:pPr>
            <a:r>
              <a:rPr lang="en-US" sz="3200">
                <a:solidFill>
                  <a:srgbClr val="000000"/>
                </a:solidFill>
                <a:latin typeface="Calibri"/>
              </a:rPr>
              <a:t>Obtaining The Maximum Entropy Rank Weights</a:t>
            </a:r>
            <a:endParaRPr/>
          </a:p>
        </p:txBody>
      </p:sp>
      <p:sp>
        <p:nvSpPr>
          <p:cNvPr id="354" name="CustomShape 2"/>
          <p:cNvSpPr/>
          <p:nvPr/>
        </p:nvSpPr>
        <p:spPr>
          <a:xfrm>
            <a:off x="304920" y="990720"/>
            <a:ext cx="8686080" cy="2283840"/>
          </a:xfrm>
          <a:prstGeom prst="rect">
            <a:avLst/>
          </a:prstGeom>
          <a:noFill/>
          <a:ln>
            <a:noFill/>
          </a:ln>
        </p:spPr>
        <p:txBody>
          <a:bodyPr lIns="90000" rIns="90000" tIns="45000" bIns="45000"/>
          <a:p>
            <a:pPr>
              <a:lnSpc>
                <a:spcPct val="100000"/>
              </a:lnSpc>
            </a:pPr>
            <a:r>
              <a:rPr lang="en-US">
                <a:solidFill>
                  <a:srgbClr val="000000"/>
                </a:solidFill>
                <a:latin typeface="Calibri"/>
              </a:rPr>
              <a:t>While each value of ORness has multiple potential sets of weights, the weights chosen in these examples are based on the principal of maximum dispersion.  </a:t>
            </a:r>
            <a:r>
              <a:rPr b="1" lang="en-US">
                <a:solidFill>
                  <a:srgbClr val="000000"/>
                </a:solidFill>
                <a:latin typeface="Calibri"/>
              </a:rPr>
              <a:t>For a given level of ORness (Trade-off, Decision Strategy)</a:t>
            </a:r>
            <a:r>
              <a:rPr lang="en-US">
                <a:solidFill>
                  <a:srgbClr val="000000"/>
                </a:solidFill>
                <a:latin typeface="Calibri"/>
              </a:rPr>
              <a:t>, a unique set of weights that is the most </a:t>
            </a:r>
            <a:r>
              <a:rPr b="1" lang="en-US">
                <a:solidFill>
                  <a:srgbClr val="000000"/>
                </a:solidFill>
                <a:latin typeface="Calibri"/>
              </a:rPr>
              <a:t>‘equal’ </a:t>
            </a:r>
            <a:r>
              <a:rPr lang="en-US">
                <a:solidFill>
                  <a:srgbClr val="000000"/>
                </a:solidFill>
                <a:latin typeface="Calibri"/>
              </a:rPr>
              <a:t>across the constituent indicators is obtained through the solution of a non-linear constrained optimization problem.  Spreading the weights as much as possible given the decision strategy uses as much information in the constituent indicators for that level of ORness.  </a:t>
            </a:r>
            <a:endParaRPr/>
          </a:p>
        </p:txBody>
      </p:sp>
      <p:pic>
        <p:nvPicPr>
          <p:cNvPr id="355" name="" descr=""/>
          <p:cNvPicPr/>
          <p:nvPr/>
        </p:nvPicPr>
        <p:blipFill>
          <a:blip r:embed="rId1"/>
          <a:stretch>
            <a:fillRect/>
          </a:stretch>
        </p:blipFill>
        <p:spPr>
          <a:xfrm>
            <a:off x="152280" y="2870280"/>
            <a:ext cx="8838720" cy="1841040"/>
          </a:xfrm>
          <a:prstGeom prst="rect">
            <a:avLst/>
          </a:prstGeom>
          <a:ln>
            <a:noFill/>
          </a:ln>
        </p:spPr>
      </p:pic>
    </p:spTree>
  </p:cSld>
  <p:timing>
    <p:tnLst>
      <p:par>
        <p:cTn id="131" dur="indefinite" restart="never" nodeType="tmRoot">
          <p:childTnLst>
            <p:seq>
              <p:cTn id="132"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6" name="CustomShape 1"/>
          <p:cNvSpPr/>
          <p:nvPr/>
        </p:nvSpPr>
        <p:spPr>
          <a:xfrm>
            <a:off x="-228600" y="-152280"/>
            <a:ext cx="9524160" cy="1469160"/>
          </a:xfrm>
          <a:prstGeom prst="rect">
            <a:avLst/>
          </a:prstGeom>
          <a:noFill/>
          <a:ln>
            <a:noFill/>
          </a:ln>
        </p:spPr>
        <p:txBody>
          <a:bodyPr lIns="90000" rIns="90000" tIns="45000" bIns="45000" anchor="ctr"/>
          <a:p>
            <a:pPr algn="ctr">
              <a:lnSpc>
                <a:spcPct val="100000"/>
              </a:lnSpc>
            </a:pPr>
            <a:r>
              <a:rPr lang="en-US" sz="3200">
                <a:solidFill>
                  <a:srgbClr val="000000"/>
                </a:solidFill>
                <a:latin typeface="Calibri"/>
              </a:rPr>
              <a:t>Obtaining The Maximum Entropy Rank Weights</a:t>
            </a:r>
            <a:endParaRPr/>
          </a:p>
        </p:txBody>
      </p:sp>
      <p:sp>
        <p:nvSpPr>
          <p:cNvPr id="357" name="CustomShape 2"/>
          <p:cNvSpPr/>
          <p:nvPr/>
        </p:nvSpPr>
        <p:spPr>
          <a:xfrm>
            <a:off x="3809880" y="3276720"/>
            <a:ext cx="5333400" cy="2832480"/>
          </a:xfrm>
          <a:prstGeom prst="rect">
            <a:avLst/>
          </a:prstGeom>
          <a:noFill/>
          <a:ln>
            <a:noFill/>
          </a:ln>
        </p:spPr>
        <p:txBody>
          <a:bodyPr lIns="90000" rIns="90000" tIns="45000" bIns="45000"/>
          <a:p>
            <a:pPr>
              <a:lnSpc>
                <a:spcPct val="100000"/>
              </a:lnSpc>
            </a:pPr>
            <a:r>
              <a:rPr lang="en-US">
                <a:solidFill>
                  <a:srgbClr val="000000"/>
                </a:solidFill>
                <a:latin typeface="Calibri"/>
              </a:rPr>
              <a:t>The solution to the constrained optimization finds the order weights that guarantees the weights chosen will have the highest level of Trade-off (the Y axis) for that level of ORness (points on the outer edge of the Decision Strategy Triangle).  We are only using the right half of the triangle, where the ORness level goes from 0.5 (full trade-off), to 1.0 (highest constituent indicator given all the weight, trade-off). </a:t>
            </a:r>
            <a:endParaRPr/>
          </a:p>
        </p:txBody>
      </p:sp>
      <p:pic>
        <p:nvPicPr>
          <p:cNvPr id="358" name="Picture 2" descr=""/>
          <p:cNvPicPr/>
          <p:nvPr/>
        </p:nvPicPr>
        <p:blipFill>
          <a:blip r:embed="rId1"/>
          <a:stretch>
            <a:fillRect/>
          </a:stretch>
        </p:blipFill>
        <p:spPr>
          <a:xfrm>
            <a:off x="88560" y="3048120"/>
            <a:ext cx="3568320" cy="2513880"/>
          </a:xfrm>
          <a:prstGeom prst="rect">
            <a:avLst/>
          </a:prstGeom>
          <a:ln w="9360">
            <a:noFill/>
          </a:ln>
        </p:spPr>
      </p:pic>
      <p:sp>
        <p:nvSpPr>
          <p:cNvPr id="359" name="Line 3"/>
          <p:cNvSpPr/>
          <p:nvPr/>
        </p:nvSpPr>
        <p:spPr>
          <a:xfrm>
            <a:off x="2002680" y="3047760"/>
            <a:ext cx="76320" cy="2895840"/>
          </a:xfrm>
          <a:prstGeom prst="line">
            <a:avLst/>
          </a:prstGeom>
          <a:ln cap="rnd" w="19080">
            <a:solidFill>
              <a:srgbClr val="ff0000"/>
            </a:solidFill>
            <a:custDash>
              <a:ds d="11236000000" sp="8427000000"/>
            </a:custDash>
            <a:round/>
          </a:ln>
        </p:spPr>
      </p:sp>
      <p:sp>
        <p:nvSpPr>
          <p:cNvPr id="360" name="CustomShape 4"/>
          <p:cNvSpPr/>
          <p:nvPr/>
        </p:nvSpPr>
        <p:spPr>
          <a:xfrm>
            <a:off x="2057400" y="5945040"/>
            <a:ext cx="1370880" cy="360"/>
          </a:xfrm>
          <a:prstGeom prst="straightConnector1">
            <a:avLst/>
          </a:prstGeom>
          <a:noFill/>
          <a:ln cap="rnd" w="19080">
            <a:solidFill>
              <a:srgbClr val="ff0000"/>
            </a:solidFill>
            <a:custDash>
              <a:ds d="11236000000" sp="8427000000"/>
            </a:custDash>
            <a:round/>
            <a:tailEnd len="med" type="arrow" w="med"/>
          </a:ln>
        </p:spPr>
      </p:sp>
      <p:pic>
        <p:nvPicPr>
          <p:cNvPr id="361" name="" descr=""/>
          <p:cNvPicPr/>
          <p:nvPr/>
        </p:nvPicPr>
        <p:blipFill>
          <a:blip r:embed="rId2"/>
          <a:stretch>
            <a:fillRect/>
          </a:stretch>
        </p:blipFill>
        <p:spPr>
          <a:xfrm>
            <a:off x="152280" y="990720"/>
            <a:ext cx="8838720" cy="1841040"/>
          </a:xfrm>
          <a:prstGeom prst="rect">
            <a:avLst/>
          </a:prstGeom>
          <a:ln>
            <a:noFill/>
          </a:ln>
        </p:spPr>
      </p:pic>
    </p:spTree>
  </p:cSld>
  <p:timing>
    <p:tnLst>
      <p:par>
        <p:cTn id="133" dur="indefinite" restart="never" nodeType="tmRoot">
          <p:childTnLst>
            <p:seq>
              <p:cTn id="134"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62" name="Content Placeholder 4" descr=""/>
          <p:cNvPicPr/>
          <p:nvPr/>
        </p:nvPicPr>
        <p:blipFill>
          <a:blip r:embed="rId1"/>
          <a:stretch>
            <a:fillRect/>
          </a:stretch>
        </p:blipFill>
        <p:spPr>
          <a:xfrm>
            <a:off x="-228600" y="0"/>
            <a:ext cx="9697320" cy="6857280"/>
          </a:xfrm>
          <a:prstGeom prst="rect">
            <a:avLst/>
          </a:prstGeom>
          <a:ln>
            <a:noFill/>
          </a:ln>
        </p:spPr>
      </p:pic>
      <p:pic>
        <p:nvPicPr>
          <p:cNvPr id="363" name="Picture 2" descr=""/>
          <p:cNvPicPr/>
          <p:nvPr/>
        </p:nvPicPr>
        <p:blipFill>
          <a:blip r:embed="rId2"/>
          <a:stretch>
            <a:fillRect/>
          </a:stretch>
        </p:blipFill>
        <p:spPr>
          <a:xfrm>
            <a:off x="8305920" y="4876920"/>
            <a:ext cx="691200" cy="1675800"/>
          </a:xfrm>
          <a:prstGeom prst="rect">
            <a:avLst/>
          </a:prstGeom>
          <a:ln>
            <a:noFill/>
          </a:ln>
        </p:spPr>
      </p:pic>
      <p:sp>
        <p:nvSpPr>
          <p:cNvPr id="364" name="CustomShape 1"/>
          <p:cNvSpPr/>
          <p:nvPr/>
        </p:nvSpPr>
        <p:spPr>
          <a:xfrm>
            <a:off x="1600200" y="152280"/>
            <a:ext cx="6476400" cy="820800"/>
          </a:xfrm>
          <a:prstGeom prst="rect">
            <a:avLst/>
          </a:prstGeom>
          <a:solidFill>
            <a:srgbClr val="ffffff"/>
          </a:solidFill>
          <a:ln>
            <a:noFill/>
          </a:ln>
        </p:spPr>
        <p:txBody>
          <a:bodyPr lIns="90000" rIns="90000" tIns="45000" bIns="45000"/>
          <a:p>
            <a:pPr algn="ctr">
              <a:lnSpc>
                <a:spcPct val="100000"/>
              </a:lnSpc>
            </a:pPr>
            <a:r>
              <a:rPr lang="en-US" sz="2400">
                <a:solidFill>
                  <a:srgbClr val="000000"/>
                </a:solidFill>
                <a:latin typeface="Calibri"/>
              </a:rPr>
              <a:t>National Map HUC 4: Optimistic Decision Strategy</a:t>
            </a:r>
            <a:endParaRPr/>
          </a:p>
        </p:txBody>
      </p:sp>
    </p:spTree>
  </p:cSld>
  <p:timing>
    <p:tnLst>
      <p:par>
        <p:cTn id="135" dur="indefinite" restart="never" nodeType="tmRoot">
          <p:childTnLst>
            <p:seq>
              <p:cTn id="136"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65" name="Content Placeholder 4" descr=""/>
          <p:cNvPicPr/>
          <p:nvPr/>
        </p:nvPicPr>
        <p:blipFill>
          <a:blip r:embed="rId1"/>
          <a:stretch>
            <a:fillRect/>
          </a:stretch>
        </p:blipFill>
        <p:spPr>
          <a:xfrm>
            <a:off x="-228600" y="0"/>
            <a:ext cx="9697320" cy="6857280"/>
          </a:xfrm>
          <a:prstGeom prst="rect">
            <a:avLst/>
          </a:prstGeom>
          <a:ln>
            <a:noFill/>
          </a:ln>
        </p:spPr>
      </p:pic>
      <p:pic>
        <p:nvPicPr>
          <p:cNvPr id="366" name="Picture 2" descr=""/>
          <p:cNvPicPr/>
          <p:nvPr/>
        </p:nvPicPr>
        <p:blipFill>
          <a:blip r:embed="rId2"/>
          <a:stretch>
            <a:fillRect/>
          </a:stretch>
        </p:blipFill>
        <p:spPr>
          <a:xfrm>
            <a:off x="8305920" y="4876920"/>
            <a:ext cx="691200" cy="1675800"/>
          </a:xfrm>
          <a:prstGeom prst="rect">
            <a:avLst/>
          </a:prstGeom>
          <a:ln>
            <a:noFill/>
          </a:ln>
        </p:spPr>
      </p:pic>
      <p:sp>
        <p:nvSpPr>
          <p:cNvPr id="367" name="CustomShape 1"/>
          <p:cNvSpPr/>
          <p:nvPr/>
        </p:nvSpPr>
        <p:spPr>
          <a:xfrm>
            <a:off x="1600200" y="155520"/>
            <a:ext cx="6857280" cy="820800"/>
          </a:xfrm>
          <a:prstGeom prst="rect">
            <a:avLst/>
          </a:prstGeom>
          <a:solidFill>
            <a:srgbClr val="ffffff"/>
          </a:solidFill>
          <a:ln>
            <a:noFill/>
          </a:ln>
        </p:spPr>
        <p:txBody>
          <a:bodyPr lIns="90000" rIns="90000" tIns="45000" bIns="45000"/>
          <a:p>
            <a:pPr algn="ctr">
              <a:lnSpc>
                <a:spcPct val="100000"/>
              </a:lnSpc>
            </a:pPr>
            <a:r>
              <a:rPr lang="en-US" sz="2400">
                <a:solidFill>
                  <a:srgbClr val="000000"/>
                </a:solidFill>
                <a:latin typeface="Calibri"/>
              </a:rPr>
              <a:t>National Map HUC 4: Intermediate Decision Strategy</a:t>
            </a:r>
            <a:endParaRPr/>
          </a:p>
        </p:txBody>
      </p:sp>
    </p:spTree>
  </p:cSld>
  <p:timing>
    <p:tnLst>
      <p:par>
        <p:cTn id="137" dur="indefinite" restart="never" nodeType="tmRoot">
          <p:childTnLst>
            <p:seq>
              <p:cTn id="138"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6"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Steps!</a:t>
            </a:r>
            <a:endParaRPr/>
          </a:p>
        </p:txBody>
      </p:sp>
      <p:sp>
        <p:nvSpPr>
          <p:cNvPr id="137" name="CustomShape 2"/>
          <p:cNvSpPr/>
          <p:nvPr/>
        </p:nvSpPr>
        <p:spPr>
          <a:xfrm>
            <a:off x="457200" y="1371600"/>
            <a:ext cx="8228880" cy="5257080"/>
          </a:xfrm>
          <a:prstGeom prst="rect">
            <a:avLst/>
          </a:prstGeom>
          <a:noFill/>
          <a:ln>
            <a:noFill/>
          </a:ln>
        </p:spPr>
        <p:txBody>
          <a:bodyPr lIns="90000" rIns="90000" tIns="45000" bIns="45000"/>
          <a:p>
            <a:pPr>
              <a:lnSpc>
                <a:spcPct val="100000"/>
              </a:lnSpc>
            </a:pPr>
            <a:r>
              <a:rPr lang="en-US" sz="3200">
                <a:solidFill>
                  <a:srgbClr val="ff0000"/>
                </a:solidFill>
                <a:latin typeface="Calibri"/>
              </a:rPr>
              <a:t>(1) Data Selection</a:t>
            </a:r>
            <a:endParaRPr/>
          </a:p>
          <a:p>
            <a:pPr>
              <a:lnSpc>
                <a:spcPct val="100000"/>
              </a:lnSpc>
            </a:pPr>
            <a:r>
              <a:rPr lang="en-US" sz="3200">
                <a:solidFill>
                  <a:srgbClr val="ff0000"/>
                </a:solidFill>
                <a:latin typeface="Calibri"/>
              </a:rPr>
              <a:t>(2) Data Creation / Identification / Integration</a:t>
            </a:r>
            <a:endParaRPr/>
          </a:p>
          <a:p>
            <a:pPr>
              <a:lnSpc>
                <a:spcPct val="100000"/>
              </a:lnSpc>
            </a:pPr>
            <a:r>
              <a:rPr lang="en-US" sz="3200">
                <a:solidFill>
                  <a:srgbClr val="ff0000"/>
                </a:solidFill>
                <a:latin typeface="Calibri"/>
              </a:rPr>
              <a:t>(3) Multivariate Analysis</a:t>
            </a:r>
            <a:endParaRPr/>
          </a:p>
          <a:p>
            <a:pPr>
              <a:lnSpc>
                <a:spcPct val="100000"/>
              </a:lnSpc>
            </a:pPr>
            <a:r>
              <a:rPr lang="en-US" sz="3200">
                <a:solidFill>
                  <a:srgbClr val="000000"/>
                </a:solidFill>
                <a:latin typeface="Calibri"/>
              </a:rPr>
              <a:t>(4) Standardization</a:t>
            </a:r>
            <a:endParaRPr/>
          </a:p>
          <a:p>
            <a:pPr>
              <a:lnSpc>
                <a:spcPct val="100000"/>
              </a:lnSpc>
            </a:pPr>
            <a:r>
              <a:rPr lang="en-US" sz="3200">
                <a:solidFill>
                  <a:srgbClr val="000000"/>
                </a:solidFill>
                <a:latin typeface="Calibri"/>
              </a:rPr>
              <a:t>(5) Weighting</a:t>
            </a:r>
            <a:endParaRPr/>
          </a:p>
          <a:p>
            <a:pPr>
              <a:lnSpc>
                <a:spcPct val="100000"/>
              </a:lnSpc>
            </a:pPr>
            <a:r>
              <a:rPr lang="en-US" sz="3200">
                <a:solidFill>
                  <a:srgbClr val="000000"/>
                </a:solidFill>
                <a:latin typeface="Calibri"/>
              </a:rPr>
              <a:t>(6) Aggregation</a:t>
            </a:r>
            <a:endParaRPr/>
          </a:p>
          <a:p>
            <a:pPr>
              <a:lnSpc>
                <a:spcPct val="100000"/>
              </a:lnSpc>
            </a:pPr>
            <a:r>
              <a:rPr lang="en-US" sz="3200">
                <a:solidFill>
                  <a:srgbClr val="000000"/>
                </a:solidFill>
                <a:latin typeface="Calibri"/>
              </a:rPr>
              <a:t>(7) Sensitivity / Uncertainty</a:t>
            </a:r>
            <a:endParaRPr/>
          </a:p>
          <a:p>
            <a:pPr>
              <a:lnSpc>
                <a:spcPct val="100000"/>
              </a:lnSpc>
            </a:pPr>
            <a:r>
              <a:rPr lang="en-US" sz="3200">
                <a:solidFill>
                  <a:srgbClr val="000000"/>
                </a:solidFill>
                <a:latin typeface="Calibri"/>
              </a:rPr>
              <a:t>(8) Analysis / Visualization</a:t>
            </a: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68" name="Content Placeholder 4" descr=""/>
          <p:cNvPicPr/>
          <p:nvPr/>
        </p:nvPicPr>
        <p:blipFill>
          <a:blip r:embed="rId1"/>
          <a:stretch>
            <a:fillRect/>
          </a:stretch>
        </p:blipFill>
        <p:spPr>
          <a:xfrm>
            <a:off x="-228600" y="0"/>
            <a:ext cx="9697320" cy="6857280"/>
          </a:xfrm>
          <a:prstGeom prst="rect">
            <a:avLst/>
          </a:prstGeom>
          <a:ln>
            <a:noFill/>
          </a:ln>
        </p:spPr>
      </p:pic>
      <p:pic>
        <p:nvPicPr>
          <p:cNvPr id="369" name="Picture 2" descr=""/>
          <p:cNvPicPr/>
          <p:nvPr/>
        </p:nvPicPr>
        <p:blipFill>
          <a:blip r:embed="rId2"/>
          <a:stretch>
            <a:fillRect/>
          </a:stretch>
        </p:blipFill>
        <p:spPr>
          <a:xfrm>
            <a:off x="8305920" y="4876920"/>
            <a:ext cx="691200" cy="1675800"/>
          </a:xfrm>
          <a:prstGeom prst="rect">
            <a:avLst/>
          </a:prstGeom>
          <a:ln>
            <a:noFill/>
          </a:ln>
        </p:spPr>
      </p:pic>
      <p:sp>
        <p:nvSpPr>
          <p:cNvPr id="370" name="CustomShape 1"/>
          <p:cNvSpPr/>
          <p:nvPr/>
        </p:nvSpPr>
        <p:spPr>
          <a:xfrm>
            <a:off x="1828800" y="224280"/>
            <a:ext cx="6476400" cy="820800"/>
          </a:xfrm>
          <a:prstGeom prst="rect">
            <a:avLst/>
          </a:prstGeom>
          <a:solidFill>
            <a:srgbClr val="ffffff"/>
          </a:solidFill>
          <a:ln>
            <a:noFill/>
          </a:ln>
        </p:spPr>
        <p:txBody>
          <a:bodyPr lIns="90000" rIns="90000" tIns="45000" bIns="45000"/>
          <a:p>
            <a:pPr algn="ctr">
              <a:lnSpc>
                <a:spcPct val="100000"/>
              </a:lnSpc>
            </a:pPr>
            <a:r>
              <a:rPr lang="en-US" sz="2400">
                <a:solidFill>
                  <a:srgbClr val="000000"/>
                </a:solidFill>
                <a:latin typeface="Calibri"/>
              </a:rPr>
              <a:t>National Map HUC 4: Pessimistic Decision Strategy</a:t>
            </a:r>
            <a:endParaRPr/>
          </a:p>
        </p:txBody>
      </p:sp>
    </p:spTree>
  </p:cSld>
  <p:timing>
    <p:tnLst>
      <p:par>
        <p:cTn id="139" dur="indefinite" restart="never" nodeType="tmRoot">
          <p:childTnLst>
            <p:seq>
              <p:cTn id="140"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1" name="CustomShape 1"/>
          <p:cNvSpPr/>
          <p:nvPr/>
        </p:nvSpPr>
        <p:spPr>
          <a:xfrm>
            <a:off x="457200" y="274680"/>
            <a:ext cx="8228880" cy="1142280"/>
          </a:xfrm>
          <a:prstGeom prst="rect">
            <a:avLst/>
          </a:prstGeom>
          <a:noFill/>
          <a:ln>
            <a:noFill/>
          </a:ln>
        </p:spPr>
      </p:sp>
      <p:sp>
        <p:nvSpPr>
          <p:cNvPr id="372" name="CustomShape 2"/>
          <p:cNvSpPr/>
          <p:nvPr/>
        </p:nvSpPr>
        <p:spPr>
          <a:xfrm>
            <a:off x="457200" y="1600200"/>
            <a:ext cx="8228880" cy="4525200"/>
          </a:xfrm>
          <a:prstGeom prst="rect">
            <a:avLst/>
          </a:prstGeom>
          <a:noFill/>
          <a:ln>
            <a:noFill/>
          </a:ln>
        </p:spPr>
      </p:sp>
      <p:pic>
        <p:nvPicPr>
          <p:cNvPr id="373" name="Picture 3" descr=""/>
          <p:cNvPicPr/>
          <p:nvPr/>
        </p:nvPicPr>
        <p:blipFill>
          <a:blip r:embed="rId1"/>
          <a:stretch>
            <a:fillRect/>
          </a:stretch>
        </p:blipFill>
        <p:spPr>
          <a:xfrm>
            <a:off x="0" y="195840"/>
            <a:ext cx="9143280" cy="6465600"/>
          </a:xfrm>
          <a:prstGeom prst="rect">
            <a:avLst/>
          </a:prstGeom>
          <a:ln>
            <a:noFill/>
          </a:ln>
        </p:spPr>
      </p:pic>
    </p:spTree>
  </p:cSld>
  <p:timing>
    <p:tnLst>
      <p:par>
        <p:cTn id="141" dur="indefinite" restart="never" nodeType="tmRoot">
          <p:childTnLst>
            <p:seq>
              <p:cTn id="142"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4" name="CustomShape 1"/>
          <p:cNvSpPr/>
          <p:nvPr/>
        </p:nvSpPr>
        <p:spPr>
          <a:xfrm>
            <a:off x="457200" y="274680"/>
            <a:ext cx="8228880" cy="1142280"/>
          </a:xfrm>
          <a:prstGeom prst="rect">
            <a:avLst/>
          </a:prstGeom>
          <a:noFill/>
          <a:ln>
            <a:noFill/>
          </a:ln>
        </p:spPr>
      </p:sp>
      <p:sp>
        <p:nvSpPr>
          <p:cNvPr id="375" name="CustomShape 2"/>
          <p:cNvSpPr/>
          <p:nvPr/>
        </p:nvSpPr>
        <p:spPr>
          <a:xfrm>
            <a:off x="457200" y="1600200"/>
            <a:ext cx="8228880" cy="4525200"/>
          </a:xfrm>
          <a:prstGeom prst="rect">
            <a:avLst/>
          </a:prstGeom>
          <a:noFill/>
          <a:ln>
            <a:noFill/>
          </a:ln>
        </p:spPr>
      </p:sp>
      <p:pic>
        <p:nvPicPr>
          <p:cNvPr id="376" name="Picture 3" descr=""/>
          <p:cNvPicPr/>
          <p:nvPr/>
        </p:nvPicPr>
        <p:blipFill>
          <a:blip r:embed="rId1"/>
          <a:stretch>
            <a:fillRect/>
          </a:stretch>
        </p:blipFill>
        <p:spPr>
          <a:xfrm>
            <a:off x="0" y="195840"/>
            <a:ext cx="9143280" cy="6465600"/>
          </a:xfrm>
          <a:prstGeom prst="rect">
            <a:avLst/>
          </a:prstGeom>
          <a:ln>
            <a:noFill/>
          </a:ln>
        </p:spPr>
      </p:pic>
    </p:spTree>
  </p:cSld>
  <p:timing>
    <p:tnLst>
      <p:par>
        <p:cTn id="143" dur="indefinite" restart="never" nodeType="tmRoot">
          <p:childTnLst>
            <p:seq>
              <p:cTn id="144" nodeType="mainSeq"/>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7" name="CustomShape 1"/>
          <p:cNvSpPr/>
          <p:nvPr/>
        </p:nvSpPr>
        <p:spPr>
          <a:xfrm>
            <a:off x="457200" y="274680"/>
            <a:ext cx="8228880" cy="1142280"/>
          </a:xfrm>
          <a:prstGeom prst="rect">
            <a:avLst/>
          </a:prstGeom>
          <a:noFill/>
          <a:ln>
            <a:noFill/>
          </a:ln>
        </p:spPr>
      </p:sp>
      <p:sp>
        <p:nvSpPr>
          <p:cNvPr id="378" name="CustomShape 2"/>
          <p:cNvSpPr/>
          <p:nvPr/>
        </p:nvSpPr>
        <p:spPr>
          <a:xfrm>
            <a:off x="457200" y="1600200"/>
            <a:ext cx="8228880" cy="4525200"/>
          </a:xfrm>
          <a:prstGeom prst="rect">
            <a:avLst/>
          </a:prstGeom>
          <a:noFill/>
          <a:ln>
            <a:noFill/>
          </a:ln>
        </p:spPr>
      </p:sp>
      <p:pic>
        <p:nvPicPr>
          <p:cNvPr id="379" name="Picture 4" descr=""/>
          <p:cNvPicPr/>
          <p:nvPr/>
        </p:nvPicPr>
        <p:blipFill>
          <a:blip r:embed="rId1"/>
          <a:stretch>
            <a:fillRect/>
          </a:stretch>
        </p:blipFill>
        <p:spPr>
          <a:xfrm>
            <a:off x="0" y="195840"/>
            <a:ext cx="9143280" cy="6465600"/>
          </a:xfrm>
          <a:prstGeom prst="rect">
            <a:avLst/>
          </a:prstGeom>
          <a:ln>
            <a:noFill/>
          </a:ln>
        </p:spPr>
      </p:pic>
    </p:spTree>
  </p:cSld>
  <p:timing>
    <p:tnLst>
      <p:par>
        <p:cTn id="145" dur="indefinite" restart="never" nodeType="tmRoot">
          <p:childTnLst>
            <p:seq>
              <p:cTn id="146" nodeType="mainSeq"/>
              <p:prevCondLst>
                <p:cond delay="0" evt="onPrev">
                  <p:tgtEl>
                    <p:sldTgt/>
                  </p:tgtEl>
                </p:cond>
              </p:prevCondLst>
              <p:nextCondLst>
                <p:cond delay="0"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0" name="CustomShape 1"/>
          <p:cNvSpPr/>
          <p:nvPr/>
        </p:nvSpPr>
        <p:spPr>
          <a:xfrm>
            <a:off x="457200" y="274680"/>
            <a:ext cx="8228880" cy="1142280"/>
          </a:xfrm>
          <a:prstGeom prst="rect">
            <a:avLst/>
          </a:prstGeom>
          <a:noFill/>
          <a:ln>
            <a:noFill/>
          </a:ln>
        </p:spPr>
      </p:sp>
      <p:sp>
        <p:nvSpPr>
          <p:cNvPr id="381" name="CustomShape 2"/>
          <p:cNvSpPr/>
          <p:nvPr/>
        </p:nvSpPr>
        <p:spPr>
          <a:xfrm>
            <a:off x="457200" y="1600200"/>
            <a:ext cx="8228880" cy="4525200"/>
          </a:xfrm>
          <a:prstGeom prst="rect">
            <a:avLst/>
          </a:prstGeom>
          <a:noFill/>
          <a:ln>
            <a:noFill/>
          </a:ln>
        </p:spPr>
      </p:sp>
      <p:pic>
        <p:nvPicPr>
          <p:cNvPr id="382" name="Picture 3" descr=""/>
          <p:cNvPicPr/>
          <p:nvPr/>
        </p:nvPicPr>
        <p:blipFill>
          <a:blip r:embed="rId1"/>
          <a:stretch>
            <a:fillRect/>
          </a:stretch>
        </p:blipFill>
        <p:spPr>
          <a:xfrm>
            <a:off x="0" y="195840"/>
            <a:ext cx="9143280" cy="6465600"/>
          </a:xfrm>
          <a:prstGeom prst="rect">
            <a:avLst/>
          </a:prstGeom>
          <a:ln>
            <a:noFill/>
          </a:ln>
        </p:spPr>
      </p:pic>
    </p:spTree>
  </p:cSld>
  <p:timing>
    <p:tnLst>
      <p:par>
        <p:cTn id="147" dur="indefinite" restart="never" nodeType="tmRoot">
          <p:childTnLst>
            <p:seq>
              <p:cTn id="148" nodeType="mainSeq"/>
              <p:prevCondLst>
                <p:cond delay="0" evt="onPrev">
                  <p:tgtEl>
                    <p:sldTgt/>
                  </p:tgtEl>
                </p:cond>
              </p:prevCondLst>
              <p:nextCondLst>
                <p:cond delay="0"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3" name="CustomShape 1"/>
          <p:cNvSpPr/>
          <p:nvPr/>
        </p:nvSpPr>
        <p:spPr>
          <a:xfrm>
            <a:off x="457200" y="274680"/>
            <a:ext cx="8228880" cy="1142280"/>
          </a:xfrm>
          <a:prstGeom prst="rect">
            <a:avLst/>
          </a:prstGeom>
          <a:noFill/>
          <a:ln>
            <a:noFill/>
          </a:ln>
        </p:spPr>
      </p:sp>
      <p:sp>
        <p:nvSpPr>
          <p:cNvPr id="384" name="CustomShape 2"/>
          <p:cNvSpPr/>
          <p:nvPr/>
        </p:nvSpPr>
        <p:spPr>
          <a:xfrm>
            <a:off x="457200" y="1600200"/>
            <a:ext cx="8228880" cy="4525200"/>
          </a:xfrm>
          <a:prstGeom prst="rect">
            <a:avLst/>
          </a:prstGeom>
          <a:noFill/>
          <a:ln>
            <a:noFill/>
          </a:ln>
        </p:spPr>
      </p:sp>
      <p:pic>
        <p:nvPicPr>
          <p:cNvPr id="385" name="Picture 3" descr=""/>
          <p:cNvPicPr/>
          <p:nvPr/>
        </p:nvPicPr>
        <p:blipFill>
          <a:blip r:embed="rId1"/>
          <a:stretch>
            <a:fillRect/>
          </a:stretch>
        </p:blipFill>
        <p:spPr>
          <a:xfrm>
            <a:off x="0" y="195840"/>
            <a:ext cx="9143280" cy="6465600"/>
          </a:xfrm>
          <a:prstGeom prst="rect">
            <a:avLst/>
          </a:prstGeom>
          <a:ln>
            <a:noFill/>
          </a:ln>
        </p:spPr>
      </p:pic>
    </p:spTree>
  </p:cSld>
  <p:timing>
    <p:tnLst>
      <p:par>
        <p:cTn id="149" dur="indefinite" restart="never" nodeType="tmRoot">
          <p:childTnLst>
            <p:seq>
              <p:cTn id="150"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8" name="CustomShape 1"/>
          <p:cNvSpPr/>
          <p:nvPr/>
        </p:nvSpPr>
        <p:spPr>
          <a:xfrm>
            <a:off x="457200" y="274680"/>
            <a:ext cx="8228880" cy="1142280"/>
          </a:xfrm>
          <a:prstGeom prst="rect">
            <a:avLst/>
          </a:prstGeom>
          <a:noFill/>
          <a:ln>
            <a:noFill/>
          </a:ln>
        </p:spPr>
        <p:txBody>
          <a:bodyPr lIns="90000" rIns="90000" tIns="45000" bIns="45000" anchor="ctr"/>
          <a:p>
            <a:pPr algn="ctr">
              <a:lnSpc>
                <a:spcPct val="100000"/>
              </a:lnSpc>
            </a:pPr>
            <a:r>
              <a:rPr lang="en-US" sz="4400">
                <a:solidFill>
                  <a:srgbClr val="000000"/>
                </a:solidFill>
                <a:latin typeface="Calibri"/>
              </a:rPr>
              <a:t>Getting Started</a:t>
            </a:r>
            <a:endParaRPr/>
          </a:p>
        </p:txBody>
      </p:sp>
      <p:sp>
        <p:nvSpPr>
          <p:cNvPr id="139" name="CustomShape 2"/>
          <p:cNvSpPr/>
          <p:nvPr/>
        </p:nvSpPr>
        <p:spPr>
          <a:xfrm>
            <a:off x="457200" y="1600200"/>
            <a:ext cx="8228880" cy="4525200"/>
          </a:xfrm>
          <a:prstGeom prst="rect">
            <a:avLst/>
          </a:prstGeom>
          <a:noFill/>
          <a:ln>
            <a:noFill/>
          </a:ln>
        </p:spPr>
        <p:txBody>
          <a:bodyPr lIns="90000" rIns="90000" tIns="45000" bIns="45000"/>
          <a:p>
            <a:pPr>
              <a:lnSpc>
                <a:spcPct val="100000"/>
              </a:lnSpc>
              <a:buFont typeface="Arial"/>
              <a:buChar char="•"/>
            </a:pPr>
            <a:r>
              <a:rPr lang="en-US" sz="3200">
                <a:solidFill>
                  <a:srgbClr val="000000"/>
                </a:solidFill>
                <a:latin typeface="Calibri"/>
              </a:rPr>
              <a:t>Data Selection: Theoretically driven.</a:t>
            </a:r>
            <a:endParaRPr/>
          </a:p>
          <a:p>
            <a:pPr lvl="1">
              <a:lnSpc>
                <a:spcPct val="100000"/>
              </a:lnSpc>
              <a:buFont typeface="Arial"/>
              <a:buChar char="–"/>
            </a:pPr>
            <a:r>
              <a:rPr lang="en-US" sz="2800">
                <a:solidFill>
                  <a:srgbClr val="000000"/>
                </a:solidFill>
                <a:latin typeface="Calibri"/>
              </a:rPr>
              <a:t>What is your research question?</a:t>
            </a:r>
            <a:endParaRPr/>
          </a:p>
          <a:p>
            <a:pPr lvl="1">
              <a:lnSpc>
                <a:spcPct val="100000"/>
              </a:lnSpc>
              <a:buFont typeface="Arial"/>
              <a:buChar char="–"/>
            </a:pPr>
            <a:r>
              <a:rPr lang="en-US" sz="2800">
                <a:solidFill>
                  <a:srgbClr val="000000"/>
                </a:solidFill>
                <a:latin typeface="Calibri"/>
              </a:rPr>
              <a:t>What data might be relevant to get at it?</a:t>
            </a:r>
            <a:endParaRPr/>
          </a:p>
          <a:p>
            <a:pPr>
              <a:lnSpc>
                <a:spcPct val="100000"/>
              </a:lnSpc>
              <a:buFont typeface="Arial"/>
              <a:buChar char="•"/>
            </a:pPr>
            <a:r>
              <a:rPr lang="en-US" sz="3200">
                <a:solidFill>
                  <a:srgbClr val="000000"/>
                </a:solidFill>
                <a:latin typeface="Calibri"/>
              </a:rPr>
              <a:t>Data Creation / Identification / Integration</a:t>
            </a:r>
            <a:endParaRPr/>
          </a:p>
          <a:p>
            <a:pPr lvl="1">
              <a:lnSpc>
                <a:spcPct val="100000"/>
              </a:lnSpc>
              <a:buFont typeface="Arial"/>
              <a:buChar char="–"/>
            </a:pPr>
            <a:r>
              <a:rPr lang="en-US" sz="2800">
                <a:solidFill>
                  <a:srgbClr val="000000"/>
                </a:solidFill>
                <a:latin typeface="Calibri"/>
              </a:rPr>
              <a:t>Is the data you need already available?</a:t>
            </a:r>
            <a:endParaRPr/>
          </a:p>
          <a:p>
            <a:pPr lvl="1">
              <a:lnSpc>
                <a:spcPct val="100000"/>
              </a:lnSpc>
              <a:buFont typeface="Arial"/>
              <a:buChar char="–"/>
            </a:pPr>
            <a:r>
              <a:rPr lang="en-US" sz="2800">
                <a:solidFill>
                  <a:srgbClr val="000000"/>
                </a:solidFill>
                <a:latin typeface="Calibri"/>
              </a:rPr>
              <a:t>Do you have it in a Geodatabase?</a:t>
            </a:r>
            <a:endParaRPr/>
          </a:p>
          <a:p>
            <a:pPr>
              <a:lnSpc>
                <a:spcPct val="100000"/>
              </a:lnSpc>
              <a:buFont typeface="Arial"/>
              <a:buChar char="•"/>
            </a:pPr>
            <a:r>
              <a:rPr lang="en-US" sz="3200">
                <a:solidFill>
                  <a:srgbClr val="000000"/>
                </a:solidFill>
                <a:latin typeface="Calibri"/>
              </a:rPr>
              <a:t>Multivariate Analysis</a:t>
            </a:r>
            <a:endParaRPr/>
          </a:p>
          <a:p>
            <a:pPr lvl="1">
              <a:lnSpc>
                <a:spcPct val="100000"/>
              </a:lnSpc>
              <a:buFont typeface="Arial"/>
              <a:buChar char="–"/>
            </a:pPr>
            <a:r>
              <a:rPr lang="en-US" sz="2800">
                <a:solidFill>
                  <a:srgbClr val="000000"/>
                </a:solidFill>
                <a:latin typeface="Calibri"/>
              </a:rPr>
              <a:t>Is your data measuring unique aspects of the system, or is it all measuring the same thing?</a:t>
            </a:r>
            <a:endParaRPr/>
          </a:p>
          <a:p>
            <a:pPr>
              <a:lnSpc>
                <a:spcPct val="100000"/>
              </a:lnSpc>
            </a:pPr>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0" name="CustomShape 1"/>
          <p:cNvSpPr/>
          <p:nvPr/>
        </p:nvSpPr>
        <p:spPr>
          <a:xfrm>
            <a:off x="457200" y="274680"/>
            <a:ext cx="8228880" cy="1142280"/>
          </a:xfrm>
          <a:prstGeom prst="rect">
            <a:avLst/>
          </a:prstGeom>
          <a:noFill/>
          <a:ln>
            <a:noFill/>
          </a:ln>
        </p:spPr>
        <p:txBody>
          <a:bodyPr lIns="0" rIns="0" tIns="0" bIns="0" anchor="ctr"/>
          <a:p>
            <a:r>
              <a:rPr lang="en-US">
                <a:latin typeface="Calibri"/>
              </a:rPr>
              <a:t>Excel Example</a:t>
            </a:r>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